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3B04B-64EB-4BF4-BA22-75FC450273FA}" v="1864" dt="2025-02-03T01:46:02.0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686386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&lt;Victor Cruz&gt;</a:t>
            </a:r>
          </a:p>
          <a:p>
            <a:r>
              <a:rPr lang="en-US" dirty="0">
                <a:solidFill>
                  <a:schemeClr val="bg2"/>
                </a:solidFill>
                <a:latin typeface="Abadi"/>
                <a:ea typeface="SF Pro" pitchFamily="2" charset="0"/>
                <a:cs typeface="SF Pro" pitchFamily="2" charset="0"/>
              </a:rPr>
              <a:t>&lt;02/02/2025&gt;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a:solidFill>
                  <a:schemeClr val="accent3">
                    <a:lumMod val="25000"/>
                  </a:schemeClr>
                </a:solidFill>
                <a:latin typeface="Abadi"/>
              </a:rPr>
              <a:t>Describe how data were processed</a:t>
            </a:r>
          </a:p>
          <a:p>
            <a:r>
              <a:rPr lang="en-US" sz="1800">
                <a:solidFill>
                  <a:schemeClr val="accent3">
                    <a:lumMod val="25000"/>
                  </a:schemeClr>
                </a:solidFill>
                <a:ea typeface="+mn-lt"/>
                <a:cs typeface="+mn-lt"/>
              </a:rPr>
              <a:t>I created a training label with landing results where success = 1 and failure = 0 based on what I learned in past labs.</a:t>
            </a:r>
            <a:endParaRPr lang="en-US" sz="1800">
              <a:solidFill>
                <a:schemeClr val="accent3">
                  <a:lumMod val="25000"/>
                </a:schemeClr>
              </a:solidFill>
              <a:latin typeface="Abadi" panose="020B0604020104020204" pitchFamily="34" charset="0"/>
            </a:endParaRPr>
          </a:p>
          <a:p>
            <a:r>
              <a:rPr lang="en-US" sz="1800">
                <a:solidFill>
                  <a:schemeClr val="accent3">
                    <a:lumMod val="25000"/>
                  </a:schemeClr>
                </a:solidFill>
                <a:ea typeface="+mn-lt"/>
                <a:cs typeface="+mn-lt"/>
              </a:rPr>
              <a:t>The result column has two components: "Mission Outcome" and "Landing Location".</a:t>
            </a:r>
            <a:endParaRPr lang="en-US" sz="1800">
              <a:solidFill>
                <a:schemeClr val="accent3">
                  <a:lumMod val="25000"/>
                </a:schemeClr>
              </a:solidFill>
              <a:ea typeface="Calibri"/>
              <a:cs typeface="Calibri"/>
            </a:endParaRPr>
          </a:p>
          <a:p>
            <a:r>
              <a:rPr lang="en-US" sz="1800">
                <a:solidFill>
                  <a:schemeClr val="accent3">
                    <a:lumMod val="25000"/>
                  </a:schemeClr>
                </a:solidFill>
                <a:ea typeface="+mn-lt"/>
                <a:cs typeface="+mn-lt"/>
              </a:rPr>
              <a:t>New training label column "class" with a value of 1 if "Mission Outcome" is True and 0 otherwise.</a:t>
            </a:r>
            <a:endParaRPr lang="en-US" sz="1800">
              <a:solidFill>
                <a:schemeClr val="accent3">
                  <a:lumMod val="25000"/>
                </a:schemeClr>
              </a:solidFill>
            </a:endParaRPr>
          </a:p>
          <a:p>
            <a:r>
              <a:rPr lang="en-US" sz="2200">
                <a:solidFill>
                  <a:schemeClr val="accent3">
                    <a:lumMod val="25000"/>
                  </a:schemeClr>
                </a:solidFill>
                <a:latin typeface="Abadi"/>
              </a:rPr>
              <a:t>GitHub URL:</a:t>
            </a:r>
            <a:r>
              <a:rPr lang="en-US" sz="1800">
                <a:solidFill>
                  <a:srgbClr val="0B49CB"/>
                </a:solidFill>
                <a:ea typeface="+mn-lt"/>
                <a:cs typeface="+mn-lt"/>
              </a:rPr>
              <a:t>https://github.com/VictorGonTec/Data-Science-Capstone/blob/main/Main/jupyter-labs-spacex-data-collection-api.ipynb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r>
              <a:rPr lang="en-US" sz="1800">
                <a:solidFill>
                  <a:schemeClr val="accent3">
                    <a:lumMod val="25000"/>
                  </a:schemeClr>
                </a:solidFill>
                <a:ea typeface="+mn-lt"/>
                <a:cs typeface="+mn-lt"/>
              </a:rPr>
              <a:t>Exploratory data analysis performed on the variables Flight Number, Payload Mass, Launch Site, Orbit, Class, and Year.</a:t>
            </a:r>
            <a:endParaRPr lang="en-US" sz="1800">
              <a:solidFill>
                <a:schemeClr val="accent3">
                  <a:lumMod val="25000"/>
                </a:schemeClr>
              </a:solidFill>
              <a:latin typeface="Abadi"/>
            </a:endParaRPr>
          </a:p>
          <a:p>
            <a:r>
              <a:rPr lang="en-US" sz="1800">
                <a:solidFill>
                  <a:schemeClr val="accent3">
                    <a:lumMod val="25000"/>
                  </a:schemeClr>
                </a:solidFill>
                <a:ea typeface="+mn-lt"/>
                <a:cs typeface="+mn-lt"/>
              </a:rPr>
              <a:t>Flight Number vs. Payload Mass, Flight Number vs. Launch Site, Payload Mass vs. Launch Site, Orbit vs. Success Rate, Flight Number vs. Orbit, Payload vs. Orbit, and Annual Success Trend</a:t>
            </a:r>
            <a:endParaRPr lang="en-US" sz="1800">
              <a:solidFill>
                <a:schemeClr val="accent3">
                  <a:lumMod val="25000"/>
                </a:schemeClr>
              </a:solidFill>
              <a:ea typeface="Calibri"/>
              <a:cs typeface="Calibri"/>
            </a:endParaRPr>
          </a:p>
          <a:p>
            <a:r>
              <a:rPr lang="en-US" sz="1600">
                <a:solidFill>
                  <a:schemeClr val="accent3">
                    <a:lumMod val="25000"/>
                  </a:schemeClr>
                </a:solidFill>
                <a:ea typeface="+mn-lt"/>
                <a:cs typeface="+mn-lt"/>
              </a:rPr>
              <a:t>Plots Used:</a:t>
            </a:r>
            <a:endParaRPr lang="en-US" sz="1600">
              <a:solidFill>
                <a:schemeClr val="accent3">
                  <a:lumMod val="25000"/>
                </a:schemeClr>
              </a:solidFill>
              <a:ea typeface="Calibri"/>
              <a:cs typeface="Calibri"/>
            </a:endParaRPr>
          </a:p>
          <a:p>
            <a:r>
              <a:rPr lang="en-US" sz="1600">
                <a:solidFill>
                  <a:schemeClr val="accent3">
                    <a:lumMod val="25000"/>
                  </a:schemeClr>
                </a:solidFill>
                <a:ea typeface="+mn-lt"/>
                <a:cs typeface="+mn-lt"/>
              </a:rPr>
              <a:t>Scatter Plots,</a:t>
            </a:r>
            <a:endParaRPr lang="en-US" sz="1600">
              <a:solidFill>
                <a:schemeClr val="accent3">
                  <a:lumMod val="25000"/>
                </a:schemeClr>
              </a:solidFill>
              <a:ea typeface="Calibri"/>
              <a:cs typeface="Calibri"/>
            </a:endParaRPr>
          </a:p>
          <a:p>
            <a:r>
              <a:rPr lang="en-US" sz="1600">
                <a:solidFill>
                  <a:schemeClr val="accent3">
                    <a:lumMod val="25000"/>
                  </a:schemeClr>
                </a:solidFill>
                <a:ea typeface="+mn-lt"/>
                <a:cs typeface="+mn-lt"/>
              </a:rPr>
              <a:t>Line Charts,</a:t>
            </a:r>
            <a:endParaRPr lang="en-US" sz="1600">
              <a:solidFill>
                <a:schemeClr val="accent3">
                  <a:lumMod val="25000"/>
                </a:schemeClr>
              </a:solidFill>
              <a:ea typeface="Calibri"/>
              <a:cs typeface="Calibri"/>
            </a:endParaRPr>
          </a:p>
          <a:p>
            <a:pPr>
              <a:lnSpc>
                <a:spcPct val="100000"/>
              </a:lnSpc>
              <a:spcBef>
                <a:spcPts val="1400"/>
              </a:spcBef>
            </a:pPr>
            <a:r>
              <a:rPr lang="en-US" sz="1600">
                <a:solidFill>
                  <a:schemeClr val="accent3">
                    <a:lumMod val="25000"/>
                  </a:schemeClr>
                </a:solidFill>
                <a:ea typeface="+mn-lt"/>
                <a:cs typeface="+mn-lt"/>
              </a:rPr>
              <a:t>Bar Charts.</a:t>
            </a:r>
            <a:endParaRPr lang="en-US" sz="1600">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GitHub URL :</a:t>
            </a:r>
            <a:r>
              <a:rPr lang="en-US" sz="1800">
                <a:solidFill>
                  <a:srgbClr val="0B49CB"/>
                </a:solidFill>
                <a:ea typeface="+mn-lt"/>
                <a:cs typeface="+mn-lt"/>
              </a:rPr>
              <a:t>https://github.com/VictorGonTec/Data-Science-Capstone/blob/main/Main/SpaceX_Machine%20Learning%20Prediction_Part_5.ipynb</a:t>
            </a:r>
            <a:endParaRPr lang="en-US" sz="1800">
              <a:solidFill>
                <a:srgbClr val="0B49CB"/>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r>
              <a:rPr lang="en-US" sz="1800">
                <a:solidFill>
                  <a:schemeClr val="accent3">
                    <a:lumMod val="25000"/>
                  </a:schemeClr>
                </a:solidFill>
                <a:ea typeface="+mn-lt"/>
                <a:cs typeface="+mn-lt"/>
              </a:rPr>
              <a:t>IBM DB2 to load the Database.</a:t>
            </a:r>
            <a:endParaRPr lang="en-US" sz="1800">
              <a:solidFill>
                <a:schemeClr val="accent3">
                  <a:lumMod val="25000"/>
                </a:schemeClr>
              </a:solidFill>
              <a:latin typeface="Abadi"/>
            </a:endParaRPr>
          </a:p>
          <a:p>
            <a:r>
              <a:rPr lang="en-US" sz="1800">
                <a:solidFill>
                  <a:schemeClr val="accent3">
                    <a:lumMod val="25000"/>
                  </a:schemeClr>
                </a:solidFill>
                <a:ea typeface="+mn-lt"/>
                <a:cs typeface="+mn-lt"/>
              </a:rPr>
              <a:t>Queried using SQL Python integration.</a:t>
            </a:r>
            <a:endParaRPr lang="en-US" sz="1800">
              <a:solidFill>
                <a:schemeClr val="accent3">
                  <a:lumMod val="25000"/>
                </a:schemeClr>
              </a:solidFill>
              <a:ea typeface="Calibri"/>
              <a:cs typeface="Calibri"/>
            </a:endParaRPr>
          </a:p>
          <a:p>
            <a:r>
              <a:rPr lang="en-US" sz="1800">
                <a:solidFill>
                  <a:schemeClr val="accent3">
                    <a:lumMod val="25000"/>
                  </a:schemeClr>
                </a:solidFill>
                <a:ea typeface="+mn-lt"/>
                <a:cs typeface="+mn-lt"/>
              </a:rPr>
              <a:t>use of multiple queries to get a better understanding of the data.</a:t>
            </a:r>
            <a:endParaRPr lang="en-US" sz="1800">
              <a:solidFill>
                <a:schemeClr val="accent3">
                  <a:lumMod val="25000"/>
                </a:schemeClr>
              </a:solidFill>
              <a:ea typeface="Calibri"/>
              <a:cs typeface="Calibri"/>
            </a:endParaRPr>
          </a:p>
          <a:p>
            <a:pPr>
              <a:lnSpc>
                <a:spcPct val="100000"/>
              </a:lnSpc>
              <a:spcBef>
                <a:spcPts val="1400"/>
              </a:spcBef>
            </a:pPr>
            <a:r>
              <a:rPr lang="en-US" sz="1800">
                <a:solidFill>
                  <a:schemeClr val="accent3">
                    <a:lumMod val="25000"/>
                  </a:schemeClr>
                </a:solidFill>
                <a:ea typeface="+mn-lt"/>
                <a:cs typeface="+mn-lt"/>
              </a:rPr>
              <a:t>Queried information about launch site names, mission outcomes, various pay load sizes of customers and booster versions, and landing outcomes</a:t>
            </a:r>
            <a:endParaRPr lang="en-US" sz="1800">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GitHub URL: </a:t>
            </a:r>
            <a:r>
              <a:rPr lang="en-US" sz="1800" dirty="0">
                <a:solidFill>
                  <a:srgbClr val="0B49CB"/>
                </a:solidFill>
                <a:ea typeface="+mn-lt"/>
                <a:cs typeface="+mn-lt"/>
              </a:rPr>
              <a:t>https://github.com/VictorGonTec/Data-Science-Capstone/blob/main/Main/jupyter-labs-eda-sql-coursera_sqllite.ipynb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Folium maps mark launch sites, successful and failed landings, and an example of proximity to key locations: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ea typeface="+mn-lt"/>
                <a:cs typeface="+mn-lt"/>
              </a:rPr>
              <a:t>We also visualize successful landings in relation to location to understand why launch sites are located in those places.</a:t>
            </a:r>
            <a:endParaRPr lang="en-US"/>
          </a:p>
          <a:p>
            <a:pPr>
              <a:lnSpc>
                <a:spcPct val="100000"/>
              </a:lnSpc>
              <a:spcBef>
                <a:spcPts val="1400"/>
              </a:spcBef>
            </a:pPr>
            <a:r>
              <a:rPr lang="en-US" sz="2200">
                <a:solidFill>
                  <a:schemeClr val="accent3">
                    <a:lumMod val="25000"/>
                  </a:schemeClr>
                </a:solidFill>
                <a:latin typeface="Abadi"/>
              </a:rPr>
              <a:t>GitHub URL :</a:t>
            </a:r>
            <a:r>
              <a:rPr lang="en-US" sz="1800" dirty="0">
                <a:solidFill>
                  <a:srgbClr val="0B49CB"/>
                </a:solidFill>
                <a:latin typeface="Abadi"/>
              </a:rPr>
              <a:t> </a:t>
            </a:r>
            <a:r>
              <a:rPr lang="en-US" sz="1800" dirty="0">
                <a:solidFill>
                  <a:srgbClr val="0B49CB"/>
                </a:solidFill>
                <a:ea typeface="+mn-lt"/>
                <a:cs typeface="+mn-lt"/>
              </a:rPr>
              <a:t>https://github.com/VictorGonTec/Data-Science-Capstone/blob/main/Main/Interactive%20Visual%20Analytics%20with%20Folium.ipynb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a:solidFill>
                  <a:schemeClr val="accent3">
                    <a:lumMod val="25000"/>
                  </a:schemeClr>
                </a:solidFill>
                <a:ea typeface="+mn-lt"/>
                <a:cs typeface="+mn-lt"/>
              </a:rPr>
              <a:t>Dashboard includes a pie chart and a scatter plot.</a:t>
            </a:r>
            <a:endParaRPr lang="es-ES"/>
          </a:p>
          <a:p>
            <a:r>
              <a:rPr lang="en-US" sz="2200">
                <a:solidFill>
                  <a:schemeClr val="accent3">
                    <a:lumMod val="25000"/>
                  </a:schemeClr>
                </a:solidFill>
                <a:ea typeface="+mn-lt"/>
                <a:cs typeface="+mn-lt"/>
              </a:rPr>
              <a:t>The Pie chart can be selected to show the distribution of successful landings across all launch sites and can be selected to show the success rates for individual launch sites.</a:t>
            </a:r>
            <a:endParaRPr lang="en-US"/>
          </a:p>
          <a:p>
            <a:pPr>
              <a:lnSpc>
                <a:spcPct val="100000"/>
              </a:lnSpc>
              <a:spcBef>
                <a:spcPts val="1400"/>
              </a:spcBef>
            </a:pPr>
            <a:r>
              <a:rPr lang="en-US" sz="2200">
                <a:solidFill>
                  <a:schemeClr val="accent3">
                    <a:lumMod val="25000"/>
                  </a:schemeClr>
                </a:solidFill>
                <a:ea typeface="+mn-lt"/>
                <a:cs typeface="+mn-lt"/>
              </a:rPr>
              <a:t>The Scatter plot takes two inputs: all sites or an individual site and the payload mass on a slider and the pie chart is used to visualize the launch site success rate</a:t>
            </a:r>
            <a:endParaRPr lang="en-US"/>
          </a:p>
          <a:p>
            <a:pPr>
              <a:lnSpc>
                <a:spcPct val="100000"/>
              </a:lnSpc>
              <a:spcBef>
                <a:spcPts val="1400"/>
              </a:spcBef>
            </a:pPr>
            <a:r>
              <a:rPr lang="en-US" sz="2200">
                <a:solidFill>
                  <a:schemeClr val="accent3">
                    <a:lumMod val="25000"/>
                  </a:schemeClr>
                </a:solidFill>
                <a:latin typeface="Abadi"/>
              </a:rPr>
              <a:t>GitHub URL: </a:t>
            </a:r>
            <a:r>
              <a:rPr lang="en-US" sz="1800" dirty="0">
                <a:solidFill>
                  <a:srgbClr val="0B49CB"/>
                </a:solidFill>
                <a:ea typeface="+mn-lt"/>
                <a:cs typeface="+mn-lt"/>
              </a:rPr>
              <a:t>https://github.com/VictorGonTec/Data-Science-Capstone/blob/main/Main/spacex_dash_app.py</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Split the label class column -&gt; Fit the features with StandardScaler() -&gt;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Train_Test_Split() the data -&gt; Apply GridSearchCV() -&gt; GridSearchCV() on Logisteic Regression, DecisionTree, KNigbors and SVM. -&gt; score(Test data) -&gt; ConfusionMatrix(All Models) -&gt; BarPlot over all score models.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GitHub URL: </a:t>
            </a:r>
            <a:r>
              <a:rPr lang="en-US" sz="1800" dirty="0">
                <a:solidFill>
                  <a:srgbClr val="0B49CB"/>
                </a:solidFill>
                <a:ea typeface="+mn-lt"/>
                <a:cs typeface="+mn-lt"/>
              </a:rPr>
              <a:t>https://github.com/VictorGonTec/Data-Science-Capstone/blob/main/Main/SpaceX_Machine%20Learning%20Prediction_Part_5.ipynb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787" y="5863777"/>
            <a:ext cx="10515309" cy="734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Plotly Dashboard Previeu accuracy of 83.33% of de model result</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descr="Gráfico&#10;&#10;El contenido generado por inteligencia artificial puede ser incorrecto.">
            <a:extLst>
              <a:ext uri="{FF2B5EF4-FFF2-40B4-BE49-F238E27FC236}">
                <a16:creationId xmlns:a16="http://schemas.microsoft.com/office/drawing/2014/main" id="{BC1E9211-501B-EE6F-324A-4EB7B7BDAA3B}"/>
              </a:ext>
            </a:extLst>
          </p:cNvPr>
          <p:cNvPicPr>
            <a:picLocks noChangeAspect="1"/>
          </p:cNvPicPr>
          <p:nvPr/>
        </p:nvPicPr>
        <p:blipFill>
          <a:blip r:embed="rId4"/>
          <a:stretch>
            <a:fillRect/>
          </a:stretch>
        </p:blipFill>
        <p:spPr>
          <a:xfrm>
            <a:off x="2459869" y="2097695"/>
            <a:ext cx="6096000" cy="334296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906107"/>
            <a:ext cx="10275562" cy="1513214"/>
          </a:xfrm>
          <a:prstGeom prst="rect">
            <a:avLst/>
          </a:prstGeom>
        </p:spPr>
        <p:txBody>
          <a:bodyPr lIns="91440" tIns="45720" rIns="91440" bIns="45720" anchor="t">
            <a:normAutofit/>
          </a:bodyPr>
          <a:lstStyle/>
          <a:p>
            <a:pPr marL="0" indent="0">
              <a:lnSpc>
                <a:spcPct val="100000"/>
              </a:lnSpc>
              <a:spcBef>
                <a:spcPts val="1400"/>
              </a:spcBef>
              <a:buNone/>
            </a:pPr>
            <a:r>
              <a:rPr lang="en-CA" sz="2200">
                <a:solidFill>
                  <a:schemeClr val="accent3">
                    <a:lumMod val="25000"/>
                  </a:schemeClr>
                </a:solidFill>
                <a:latin typeface="Abadi"/>
              </a:rPr>
              <a:t>Blue Represent Successful launch and Orange unsuccessful launch.</a:t>
            </a:r>
          </a:p>
          <a:p>
            <a:pPr>
              <a:buNone/>
            </a:pPr>
            <a:r>
              <a:rPr lang="en-CA" sz="2200">
                <a:solidFill>
                  <a:schemeClr val="accent3">
                    <a:lumMod val="25000"/>
                  </a:schemeClr>
                </a:solidFill>
                <a:ea typeface="+mn-lt"/>
                <a:cs typeface="+mn-lt"/>
              </a:rPr>
              <a:t>Graphic suggests an increase in success rate over time (indicated in Flight Number).  </a:t>
            </a:r>
            <a:endParaRPr lang="en-CA"/>
          </a:p>
          <a:p>
            <a:pPr marL="0" indent="0">
              <a:lnSpc>
                <a:spcPct val="100000"/>
              </a:lnSpc>
              <a:spcBef>
                <a:spcPts val="1400"/>
              </a:spcBef>
              <a:buNone/>
            </a:pPr>
            <a:r>
              <a:rPr lang="en-CA" sz="2200">
                <a:solidFill>
                  <a:schemeClr val="accent3">
                    <a:lumMod val="25000"/>
                  </a:schemeClr>
                </a:solidFill>
                <a:ea typeface="+mn-lt"/>
                <a:cs typeface="+mn-lt"/>
              </a:rPr>
              <a:t>CCAFS appears to be the main launch site as it has the most volume.</a:t>
            </a:r>
            <a:endParaRPr lang="en-CA"/>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242CEE38-BC8B-EF22-5C7D-ADD49073CFE9}"/>
              </a:ext>
            </a:extLst>
          </p:cNvPr>
          <p:cNvPicPr>
            <a:picLocks noChangeAspect="1"/>
          </p:cNvPicPr>
          <p:nvPr/>
        </p:nvPicPr>
        <p:blipFill>
          <a:blip r:embed="rId3"/>
          <a:stretch>
            <a:fillRect/>
          </a:stretch>
        </p:blipFill>
        <p:spPr>
          <a:xfrm>
            <a:off x="1012372" y="2184886"/>
            <a:ext cx="10134598" cy="18459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74214"/>
            <a:ext cx="10398352" cy="1357464"/>
          </a:xfrm>
          <a:prstGeom prst="rect">
            <a:avLst/>
          </a:prstGeom>
        </p:spPr>
        <p:txBody>
          <a:bodyPr lIns="91440" tIns="45720" rIns="91440" bIns="45720" anchor="t">
            <a:normAutofit lnSpcReduction="10000"/>
          </a:bodyPr>
          <a:lstStyle/>
          <a:p>
            <a:pPr>
              <a:lnSpc>
                <a:spcPct val="100000"/>
              </a:lnSpc>
              <a:spcBef>
                <a:spcPts val="1400"/>
              </a:spcBef>
            </a:pPr>
            <a:r>
              <a:rPr lang="en-CA" sz="2200">
                <a:solidFill>
                  <a:schemeClr val="accent3">
                    <a:lumMod val="25000"/>
                  </a:schemeClr>
                </a:solidFill>
                <a:latin typeface="Abadi"/>
              </a:rPr>
              <a:t>Blue Represent Successful launch and Orange unsuccessful launch.</a:t>
            </a:r>
          </a:p>
          <a:p>
            <a:r>
              <a:rPr lang="en-CA" sz="2200">
                <a:solidFill>
                  <a:schemeClr val="accent3">
                    <a:lumMod val="25000"/>
                  </a:schemeClr>
                </a:solidFill>
                <a:ea typeface="+mn-lt"/>
                <a:cs typeface="+mn-lt"/>
              </a:rPr>
              <a:t>Payload mass appears to fall mostly between 0-6000 kg.  </a:t>
            </a:r>
            <a:endParaRPr lang="en-CA" sz="2200" dirty="0">
              <a:solidFill>
                <a:schemeClr val="accent3">
                  <a:lumMod val="25000"/>
                </a:schemeClr>
              </a:solidFill>
              <a:latin typeface="Abadi"/>
            </a:endParaRPr>
          </a:p>
          <a:p>
            <a:pPr>
              <a:lnSpc>
                <a:spcPct val="100000"/>
              </a:lnSpc>
              <a:spcBef>
                <a:spcPts val="1400"/>
              </a:spcBef>
            </a:pPr>
            <a:r>
              <a:rPr lang="en-CA" sz="2200">
                <a:solidFill>
                  <a:schemeClr val="accent3">
                    <a:lumMod val="25000"/>
                  </a:schemeClr>
                </a:solidFill>
                <a:ea typeface="+mn-lt"/>
                <a:cs typeface="+mn-lt"/>
              </a:rPr>
              <a:t>Different launch sites also seem to use different payload mass.</a:t>
            </a:r>
            <a:endParaRPr lang="en-CA"/>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819219DE-54C2-8CE1-1477-CA154327B44A}"/>
              </a:ext>
            </a:extLst>
          </p:cNvPr>
          <p:cNvPicPr>
            <a:picLocks noChangeAspect="1"/>
          </p:cNvPicPr>
          <p:nvPr/>
        </p:nvPicPr>
        <p:blipFill>
          <a:blip r:embed="rId3"/>
          <a:stretch>
            <a:fillRect/>
          </a:stretch>
        </p:blipFill>
        <p:spPr>
          <a:xfrm>
            <a:off x="2864122" y="1371600"/>
            <a:ext cx="5603785" cy="34943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(3)</a:t>
            </a:r>
          </a:p>
          <a:p>
            <a:pPr>
              <a:lnSpc>
                <a:spcPct val="100000"/>
              </a:lnSpc>
              <a:spcBef>
                <a:spcPts val="1400"/>
              </a:spcBef>
            </a:pPr>
            <a:r>
              <a:rPr lang="en-US" sz="2200" dirty="0">
                <a:solidFill>
                  <a:schemeClr val="accent3">
                    <a:lumMod val="25000"/>
                  </a:schemeClr>
                </a:solidFill>
                <a:latin typeface="Abadi"/>
              </a:rPr>
              <a:t>Introduction : (4)</a:t>
            </a:r>
          </a:p>
          <a:p>
            <a:pPr>
              <a:lnSpc>
                <a:spcPct val="100000"/>
              </a:lnSpc>
              <a:spcBef>
                <a:spcPts val="1400"/>
              </a:spcBef>
            </a:pPr>
            <a:r>
              <a:rPr lang="en-US" sz="2200" dirty="0">
                <a:solidFill>
                  <a:schemeClr val="accent3">
                    <a:lumMod val="25000"/>
                  </a:schemeClr>
                </a:solidFill>
                <a:latin typeface="Abadi"/>
              </a:rPr>
              <a:t>Methodology : (5)</a:t>
            </a:r>
          </a:p>
          <a:p>
            <a:pPr>
              <a:lnSpc>
                <a:spcPct val="100000"/>
              </a:lnSpc>
              <a:spcBef>
                <a:spcPts val="1400"/>
              </a:spcBef>
            </a:pPr>
            <a:r>
              <a:rPr lang="en-US" sz="2200" dirty="0">
                <a:solidFill>
                  <a:schemeClr val="accent3">
                    <a:lumMod val="25000"/>
                  </a:schemeClr>
                </a:solidFill>
                <a:latin typeface="Abadi"/>
              </a:rPr>
              <a:t>Results : (16)</a:t>
            </a:r>
          </a:p>
          <a:p>
            <a:pPr>
              <a:lnSpc>
                <a:spcPct val="100000"/>
              </a:lnSpc>
              <a:spcBef>
                <a:spcPts val="1400"/>
              </a:spcBef>
            </a:pPr>
            <a:r>
              <a:rPr lang="en-US" sz="2200" dirty="0">
                <a:solidFill>
                  <a:schemeClr val="accent3">
                    <a:lumMod val="25000"/>
                  </a:schemeClr>
                </a:solidFill>
                <a:latin typeface="Abadi"/>
              </a:rPr>
              <a:t>Conclusion : (45)</a:t>
            </a:r>
          </a:p>
          <a:p>
            <a:pPr>
              <a:lnSpc>
                <a:spcPct val="100000"/>
              </a:lnSpc>
              <a:spcBef>
                <a:spcPts val="1400"/>
              </a:spcBef>
            </a:pPr>
            <a:r>
              <a:rPr lang="en-US" sz="2200" dirty="0">
                <a:solidFill>
                  <a:schemeClr val="accent3">
                    <a:lumMod val="25000"/>
                  </a:schemeClr>
                </a:solidFill>
                <a:latin typeface="Abadi"/>
              </a:rPr>
              <a:t>Appendix :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49668"/>
            <a:ext cx="10365695" cy="2284867"/>
          </a:xfrm>
          <a:prstGeom prst="rect">
            <a:avLst/>
          </a:prstGeom>
        </p:spPr>
        <p:txBody>
          <a:bodyPr lIns="91440" tIns="45720" rIns="91440" bIns="45720" anchor="t">
            <a:normAutofit fontScale="92500" lnSpcReduction="10000"/>
          </a:bodyPr>
          <a:lstStyle/>
          <a:p>
            <a:pPr>
              <a:buNone/>
            </a:pPr>
            <a:r>
              <a:rPr lang="en-US" sz="2200">
                <a:solidFill>
                  <a:schemeClr val="accent3">
                    <a:lumMod val="25000"/>
                  </a:schemeClr>
                </a:solidFill>
                <a:ea typeface="+mn-lt"/>
                <a:cs typeface="+mn-lt"/>
              </a:rPr>
              <a:t>ES-L1 (1), GEO (1), HEO (1) tienen una tasa de éxito del 100 % (los tamaños de muestra están entre paréntesis).</a:t>
            </a:r>
            <a:endParaRPr lang="es-ES"/>
          </a:p>
          <a:p>
            <a:pPr>
              <a:buNone/>
            </a:pPr>
            <a:r>
              <a:rPr lang="en-US" sz="2200">
                <a:solidFill>
                  <a:schemeClr val="accent3">
                    <a:lumMod val="25000"/>
                  </a:schemeClr>
                </a:solidFill>
                <a:ea typeface="+mn-lt"/>
                <a:cs typeface="+mn-lt"/>
              </a:rPr>
              <a:t>SSO (5) tiene una tasa de éxito del 100 %.</a:t>
            </a:r>
            <a:endParaRPr lang="en-US"/>
          </a:p>
          <a:p>
            <a:pPr>
              <a:buNone/>
            </a:pPr>
            <a:r>
              <a:rPr lang="en-US" sz="2200">
                <a:solidFill>
                  <a:schemeClr val="accent3">
                    <a:lumMod val="25000"/>
                  </a:schemeClr>
                </a:solidFill>
                <a:ea typeface="+mn-lt"/>
                <a:cs typeface="+mn-lt"/>
              </a:rPr>
              <a:t>VLEO (14) tiene una tasa de éxito y unos intentos aceptables.</a:t>
            </a:r>
            <a:endParaRPr lang="en-US"/>
          </a:p>
          <a:p>
            <a:pPr>
              <a:buNone/>
            </a:pPr>
            <a:r>
              <a:rPr lang="en-US" sz="2200">
                <a:solidFill>
                  <a:schemeClr val="accent3">
                    <a:lumMod val="25000"/>
                  </a:schemeClr>
                </a:solidFill>
                <a:ea typeface="+mn-lt"/>
                <a:cs typeface="+mn-lt"/>
              </a:rPr>
              <a:t>SO (1) tiene una tasa de éxito del 0 %.</a:t>
            </a:r>
            <a:endParaRPr lang="en-US"/>
          </a:p>
          <a:p>
            <a:pPr marL="0" indent="0">
              <a:lnSpc>
                <a:spcPct val="100000"/>
              </a:lnSpc>
              <a:spcBef>
                <a:spcPts val="1400"/>
              </a:spcBef>
              <a:buNone/>
            </a:pPr>
            <a:r>
              <a:rPr lang="en-US" sz="2200">
                <a:solidFill>
                  <a:schemeClr val="accent3">
                    <a:lumMod val="25000"/>
                  </a:schemeClr>
                </a:solidFill>
                <a:ea typeface="+mn-lt"/>
                <a:cs typeface="+mn-lt"/>
              </a:rPr>
              <a:t>GTO (27) tiene una tasa de éxito de alrededor del 50 %, pero la muestra más grande.</a:t>
            </a: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descr="Gráfico, Gráfico de barras&#10;&#10;El contenido generado por inteligencia artificial puede ser incorrecto.">
            <a:extLst>
              <a:ext uri="{FF2B5EF4-FFF2-40B4-BE49-F238E27FC236}">
                <a16:creationId xmlns:a16="http://schemas.microsoft.com/office/drawing/2014/main" id="{D918C7FB-1516-9487-E765-775F724CAF13}"/>
              </a:ext>
            </a:extLst>
          </p:cNvPr>
          <p:cNvPicPr>
            <a:picLocks noChangeAspect="1"/>
          </p:cNvPicPr>
          <p:nvPr/>
        </p:nvPicPr>
        <p:blipFill>
          <a:blip r:embed="rId3"/>
          <a:stretch>
            <a:fillRect/>
          </a:stretch>
        </p:blipFill>
        <p:spPr>
          <a:xfrm>
            <a:off x="1943537" y="1371600"/>
            <a:ext cx="7586469" cy="28520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20339"/>
            <a:ext cx="10610321" cy="1811338"/>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Launch orbit preferences changed depending on flight number.</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Launch outcome appears to be related to this preference.</a:t>
            </a:r>
            <a:endParaRPr lang="en-US"/>
          </a:p>
          <a:p>
            <a:pPr>
              <a:lnSpc>
                <a:spcPct val="100000"/>
              </a:lnSpc>
              <a:spcBef>
                <a:spcPts val="1400"/>
              </a:spcBef>
            </a:pPr>
            <a:r>
              <a:rPr lang="en-US" sz="2200">
                <a:solidFill>
                  <a:schemeClr val="accent3">
                    <a:lumMod val="25000"/>
                  </a:schemeClr>
                </a:solidFill>
                <a:ea typeface="+mn-lt"/>
                <a:cs typeface="+mn-lt"/>
              </a:rPr>
              <a:t>SpaceX started with LEO orbits that were moderately successful and returned to VLEO in recent launches.</a:t>
            </a: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2BB65C5C-FA28-86DB-67D5-17B629782A2C}"/>
              </a:ext>
            </a:extLst>
          </p:cNvPr>
          <p:cNvPicPr>
            <a:picLocks noChangeAspect="1"/>
          </p:cNvPicPr>
          <p:nvPr/>
        </p:nvPicPr>
        <p:blipFill>
          <a:blip r:embed="rId3"/>
          <a:stretch>
            <a:fillRect/>
          </a:stretch>
        </p:blipFill>
        <p:spPr>
          <a:xfrm>
            <a:off x="2518860" y="1371600"/>
            <a:ext cx="6185453" cy="31459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42025"/>
            <a:ext cx="10702546" cy="1587879"/>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Payload mass appears to correlate with LEO orbit.</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SSO appear to have relatively low payload mass.</a:t>
            </a:r>
            <a:endParaRPr lang="en-US"/>
          </a:p>
          <a:p>
            <a:pPr>
              <a:lnSpc>
                <a:spcPct val="100000"/>
              </a:lnSpc>
              <a:spcBef>
                <a:spcPts val="1400"/>
              </a:spcBef>
            </a:pPr>
            <a:r>
              <a:rPr lang="en-US" sz="2200">
                <a:solidFill>
                  <a:schemeClr val="accent3">
                    <a:lumMod val="25000"/>
                  </a:schemeClr>
                </a:solidFill>
                <a:ea typeface="+mn-lt"/>
                <a:cs typeface="+mn-lt"/>
              </a:rPr>
              <a:t>VLEO only has payload mass values at the high end of the range.</a:t>
            </a: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764D05C2-DD39-6E6E-AF48-3DEECC7F57F6}"/>
              </a:ext>
            </a:extLst>
          </p:cNvPr>
          <p:cNvPicPr>
            <a:picLocks noChangeAspect="1"/>
          </p:cNvPicPr>
          <p:nvPr/>
        </p:nvPicPr>
        <p:blipFill>
          <a:blip r:embed="rId3"/>
          <a:stretch>
            <a:fillRect/>
          </a:stretch>
        </p:blipFill>
        <p:spPr>
          <a:xfrm>
            <a:off x="2764025" y="1371600"/>
            <a:ext cx="5836636" cy="33636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10536"/>
            <a:ext cx="10343923" cy="1070809"/>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Success in recent years around 80%.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ea typeface="+mn-lt"/>
                <a:cs typeface="+mn-lt"/>
              </a:rPr>
              <a:t>Success generally increases over time since 2013 with a slight drop in 2018</a:t>
            </a:r>
            <a:endParaRPr lang="en-US">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descr="Gráfico&#10;&#10;El contenido generado por inteligencia artificial puede ser incorrecto.">
            <a:extLst>
              <a:ext uri="{FF2B5EF4-FFF2-40B4-BE49-F238E27FC236}">
                <a16:creationId xmlns:a16="http://schemas.microsoft.com/office/drawing/2014/main" id="{EFCE965B-0038-01C3-F8F5-58EFEC285C0D}"/>
              </a:ext>
            </a:extLst>
          </p:cNvPr>
          <p:cNvPicPr>
            <a:picLocks noChangeAspect="1"/>
          </p:cNvPicPr>
          <p:nvPr/>
        </p:nvPicPr>
        <p:blipFill>
          <a:blip r:embed="rId3"/>
          <a:stretch>
            <a:fillRect/>
          </a:stretch>
        </p:blipFill>
        <p:spPr>
          <a:xfrm>
            <a:off x="3365269" y="1371600"/>
            <a:ext cx="5461462" cy="334191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15009"/>
            <a:ext cx="9745589" cy="1408846"/>
          </a:xfrm>
          <a:prstGeom prst="rect">
            <a:avLst/>
          </a:prstGeom>
        </p:spPr>
        <p:txBody>
          <a:bodyPr lIns="91440" tIns="45720" rIns="91440" bIns="45720" anchor="t">
            <a:normAutofit fontScale="55000" lnSpcReduction="20000"/>
          </a:bodyPr>
          <a:lstStyle/>
          <a:p>
            <a:r>
              <a:rPr lang="en-US" sz="2200">
                <a:solidFill>
                  <a:schemeClr val="accent3">
                    <a:lumMod val="25000"/>
                  </a:schemeClr>
                </a:solidFill>
                <a:ea typeface="+mn-lt"/>
                <a:cs typeface="+mn-lt"/>
              </a:rPr>
              <a:t>Check the database for unique launch site names.</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It is likely that CCAFS SLC-40 and CCAFSSLC-40 represent the same launch site with data entry errors.</a:t>
            </a:r>
            <a:endParaRPr lang="en-US">
              <a:solidFill>
                <a:schemeClr val="accent3">
                  <a:lumMod val="25000"/>
                </a:schemeClr>
              </a:solidFill>
            </a:endParaRPr>
          </a:p>
          <a:p>
            <a:r>
              <a:rPr lang="en-US" sz="2200">
                <a:solidFill>
                  <a:schemeClr val="accent3">
                    <a:lumMod val="25000"/>
                  </a:schemeClr>
                </a:solidFill>
                <a:ea typeface="+mn-lt"/>
                <a:cs typeface="+mn-lt"/>
              </a:rPr>
              <a:t>CCAFS LC-40 was the previous name.</a:t>
            </a:r>
            <a:endParaRPr lang="en-US">
              <a:solidFill>
                <a:schemeClr val="accent3">
                  <a:lumMod val="25000"/>
                </a:schemeClr>
              </a:solidFill>
            </a:endParaRPr>
          </a:p>
          <a:p>
            <a:r>
              <a:rPr lang="en-US" sz="2200">
                <a:solidFill>
                  <a:schemeClr val="accent3">
                    <a:lumMod val="25000"/>
                  </a:schemeClr>
                </a:solidFill>
                <a:ea typeface="+mn-lt"/>
                <a:cs typeface="+mn-lt"/>
              </a:rPr>
              <a:t>Most likely there are only 3 unique launch_site values:</a:t>
            </a:r>
            <a:endParaRPr lang="en-US"/>
          </a:p>
          <a:p>
            <a:pPr>
              <a:lnSpc>
                <a:spcPct val="100000"/>
              </a:lnSpc>
              <a:spcBef>
                <a:spcPts val="1400"/>
              </a:spcBef>
            </a:pPr>
            <a:r>
              <a:rPr lang="en-US" sz="2200">
                <a:solidFill>
                  <a:schemeClr val="accent3">
                    <a:lumMod val="25000"/>
                  </a:schemeClr>
                </a:solidFill>
                <a:ea typeface="+mn-lt"/>
                <a:cs typeface="+mn-lt"/>
              </a:rPr>
              <a:t>CCAFS SLC-40, KSC LC-39A, VAFB SLC-4E</a:t>
            </a:r>
            <a:endParaRPr lang="en-US">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descr="Texto&#10;&#10;El contenido generado por inteligencia artificial puede ser incorrecto.">
            <a:extLst>
              <a:ext uri="{FF2B5EF4-FFF2-40B4-BE49-F238E27FC236}">
                <a16:creationId xmlns:a16="http://schemas.microsoft.com/office/drawing/2014/main" id="{36336550-B67A-7AD2-F0C9-DA23F87EF9F5}"/>
              </a:ext>
            </a:extLst>
          </p:cNvPr>
          <p:cNvPicPr>
            <a:picLocks noChangeAspect="1"/>
          </p:cNvPicPr>
          <p:nvPr/>
        </p:nvPicPr>
        <p:blipFill>
          <a:blip r:embed="rId3"/>
          <a:stretch>
            <a:fillRect/>
          </a:stretch>
        </p:blipFill>
        <p:spPr>
          <a:xfrm>
            <a:off x="3265463" y="1374238"/>
            <a:ext cx="5162550" cy="32480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21022"/>
            <a:ext cx="9745589" cy="710066"/>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Find 5 records where launch sites begin with `CCA`</a:t>
            </a:r>
            <a:endParaRPr lang="es-E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descr="Captura de pantalla de un celular&#10;&#10;El contenido generado por inteligencia artificial puede ser incorrecto.">
            <a:extLst>
              <a:ext uri="{FF2B5EF4-FFF2-40B4-BE49-F238E27FC236}">
                <a16:creationId xmlns:a16="http://schemas.microsoft.com/office/drawing/2014/main" id="{A3E8092B-0E78-A2BA-DC4A-58774E7FDFE5}"/>
              </a:ext>
            </a:extLst>
          </p:cNvPr>
          <p:cNvPicPr>
            <a:picLocks noChangeAspect="1"/>
          </p:cNvPicPr>
          <p:nvPr/>
        </p:nvPicPr>
        <p:blipFill>
          <a:blip r:embed="rId3"/>
          <a:stretch>
            <a:fillRect/>
          </a:stretch>
        </p:blipFill>
        <p:spPr>
          <a:xfrm>
            <a:off x="1643743" y="1716001"/>
            <a:ext cx="8436428" cy="26095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1339"/>
            <a:ext cx="9745589" cy="1129166"/>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Calculate the total payload carried by boosters from NASA</a:t>
            </a:r>
            <a:endParaRPr lang="es-ES"/>
          </a:p>
          <a:p>
            <a:pPr marL="0" indent="0">
              <a:lnSpc>
                <a:spcPct val="100000"/>
              </a:lnSpc>
              <a:spcBef>
                <a:spcPts val="1400"/>
              </a:spcBef>
              <a:buNone/>
            </a:pPr>
            <a:r>
              <a:rPr lang="en-US" sz="2000">
                <a:solidFill>
                  <a:srgbClr val="404040"/>
                </a:solidFill>
                <a:ea typeface="+mn-lt"/>
                <a:cs typeface="+mn-lt"/>
              </a:rPr>
              <a:t>This query sums the total payload  mass in kg where NASA was the  customer.</a:t>
            </a: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descr="Interfaz de usuario gráfica, Texto, Aplicación&#10;&#10;El contenido generado por inteligencia artificial puede ser incorrecto.">
            <a:extLst>
              <a:ext uri="{FF2B5EF4-FFF2-40B4-BE49-F238E27FC236}">
                <a16:creationId xmlns:a16="http://schemas.microsoft.com/office/drawing/2014/main" id="{D35C182F-1E30-B624-E984-6F5375B8C752}"/>
              </a:ext>
            </a:extLst>
          </p:cNvPr>
          <p:cNvPicPr>
            <a:picLocks noChangeAspect="1"/>
          </p:cNvPicPr>
          <p:nvPr/>
        </p:nvPicPr>
        <p:blipFill>
          <a:blip r:embed="rId3"/>
          <a:stretch>
            <a:fillRect/>
          </a:stretch>
        </p:blipFill>
        <p:spPr>
          <a:xfrm>
            <a:off x="1365250" y="1719188"/>
            <a:ext cx="9154583" cy="229779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47708"/>
            <a:ext cx="9745589" cy="12715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Calculate the average payload mass carried by booster version F9 v1.1</a:t>
            </a:r>
            <a:endParaRPr lang="es-ES"/>
          </a:p>
          <a:p>
            <a:pPr marL="0" indent="0">
              <a:lnSpc>
                <a:spcPct val="100000"/>
              </a:lnSpc>
              <a:spcBef>
                <a:spcPts val="1400"/>
              </a:spcBef>
              <a:buNone/>
            </a:pPr>
            <a:r>
              <a:rPr lang="en-US" sz="2000">
                <a:solidFill>
                  <a:srgbClr val="404040"/>
                </a:solidFill>
                <a:ea typeface="+mn-lt"/>
                <a:cs typeface="+mn-lt"/>
              </a:rPr>
              <a:t>Average payload mass of  F9 1.1 is on the low end of  our payload mass range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descr="Texto&#10;&#10;El contenido generado por inteligencia artificial puede ser incorrecto.">
            <a:extLst>
              <a:ext uri="{FF2B5EF4-FFF2-40B4-BE49-F238E27FC236}">
                <a16:creationId xmlns:a16="http://schemas.microsoft.com/office/drawing/2014/main" id="{23AA1A93-95D3-32D9-AFE8-39E63895A149}"/>
              </a:ext>
            </a:extLst>
          </p:cNvPr>
          <p:cNvPicPr>
            <a:picLocks noChangeAspect="1"/>
          </p:cNvPicPr>
          <p:nvPr/>
        </p:nvPicPr>
        <p:blipFill>
          <a:blip r:embed="rId3"/>
          <a:stretch>
            <a:fillRect/>
          </a:stretch>
        </p:blipFill>
        <p:spPr>
          <a:xfrm>
            <a:off x="1365250" y="1717147"/>
            <a:ext cx="8445500" cy="23759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72541"/>
            <a:ext cx="9745589" cy="1557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This query returns the first  successful ground pad landing  date.</a:t>
            </a:r>
            <a:endParaRPr lang="en-US" sz="2200">
              <a:solidFill>
                <a:schemeClr val="accent3">
                  <a:lumMod val="25000"/>
                </a:schemeClr>
              </a:solidFill>
              <a:latin typeface="Abadi" panose="020B0604020104020204" pitchFamily="34" charset="0"/>
            </a:endParaRPr>
          </a:p>
          <a:p>
            <a:pPr marL="0" indent="0">
              <a:buNone/>
            </a:pPr>
            <a:r>
              <a:rPr lang="en-US" sz="2200">
                <a:solidFill>
                  <a:schemeClr val="accent3">
                    <a:lumMod val="25000"/>
                  </a:schemeClr>
                </a:solidFill>
                <a:ea typeface="+mn-lt"/>
                <a:cs typeface="+mn-lt"/>
              </a:rPr>
              <a:t>First ground pad landing was around 2015.</a:t>
            </a:r>
            <a:endParaRPr lang="en-US">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r>
              <a:rPr lang="en-US" sz="2200">
                <a:solidFill>
                  <a:schemeClr val="accent3">
                    <a:lumMod val="25000"/>
                  </a:schemeClr>
                </a:solidFill>
                <a:ea typeface="+mn-lt"/>
                <a:cs typeface="+mn-lt"/>
              </a:rPr>
              <a:t>Successful landings in general appear starting 2014</a:t>
            </a:r>
            <a:endParaRPr lang="en-US">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descr="Interfaz de usuario gráfica, Aplicación&#10;&#10;El contenido generado por inteligencia artificial puede ser incorrecto.">
            <a:extLst>
              <a:ext uri="{FF2B5EF4-FFF2-40B4-BE49-F238E27FC236}">
                <a16:creationId xmlns:a16="http://schemas.microsoft.com/office/drawing/2014/main" id="{7B664293-C8E8-2961-CEBA-2F71F99E2055}"/>
              </a:ext>
            </a:extLst>
          </p:cNvPr>
          <p:cNvPicPr>
            <a:picLocks noChangeAspect="1"/>
          </p:cNvPicPr>
          <p:nvPr/>
        </p:nvPicPr>
        <p:blipFill>
          <a:blip r:embed="rId3"/>
          <a:stretch>
            <a:fillRect/>
          </a:stretch>
        </p:blipFill>
        <p:spPr>
          <a:xfrm>
            <a:off x="1926167" y="1821843"/>
            <a:ext cx="7217833" cy="22618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18124"/>
            <a:ext cx="9745589" cy="901172"/>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ea typeface="+mn-lt"/>
                <a:cs typeface="+mn-lt"/>
              </a:rPr>
              <a:t>This query returns the four booster versions that had successful drone ship landings and a payload mass between 4000 and 6000 non inclusively.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descr="Interfaz de usuario gráfica, Aplicación&#10;&#10;El contenido generado por inteligencia artificial puede ser incorrecto.">
            <a:extLst>
              <a:ext uri="{FF2B5EF4-FFF2-40B4-BE49-F238E27FC236}">
                <a16:creationId xmlns:a16="http://schemas.microsoft.com/office/drawing/2014/main" id="{49C7A023-A4CA-6585-4064-52AF828DA9F8}"/>
              </a:ext>
            </a:extLst>
          </p:cNvPr>
          <p:cNvPicPr>
            <a:picLocks noChangeAspect="1"/>
          </p:cNvPicPr>
          <p:nvPr/>
        </p:nvPicPr>
        <p:blipFill>
          <a:blip r:embed="rId3"/>
          <a:stretch>
            <a:fillRect/>
          </a:stretch>
        </p:blipFill>
        <p:spPr>
          <a:xfrm>
            <a:off x="1317172" y="1711566"/>
            <a:ext cx="8675913" cy="27272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1957"/>
            <a:ext cx="10324904" cy="450993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IBM Plex Mono Text"/>
              </a:rPr>
              <a:t>Gathering data from SpaceX public API and SpaceX Wikipedia page.</a:t>
            </a:r>
            <a:endParaRPr lang="en-US" sz="2200" dirty="0">
              <a:solidFill>
                <a:schemeClr val="accent3">
                  <a:lumMod val="25000"/>
                </a:schemeClr>
              </a:solidFill>
              <a:latin typeface="Abadi"/>
            </a:endParaRPr>
          </a:p>
          <a:p>
            <a:r>
              <a:rPr lang="en-US" sz="2200" dirty="0">
                <a:solidFill>
                  <a:schemeClr val="accent3">
                    <a:lumMod val="25000"/>
                  </a:schemeClr>
                </a:solidFill>
                <a:latin typeface="IBM Plex Mono Text"/>
              </a:rPr>
              <a:t>Creating the "class" label column that classifies successful landings.</a:t>
            </a:r>
            <a:endParaRPr lang="en-US" dirty="0">
              <a:solidFill>
                <a:schemeClr val="accent3">
                  <a:lumMod val="25000"/>
                </a:schemeClr>
              </a:solidFill>
            </a:endParaRPr>
          </a:p>
          <a:p>
            <a:r>
              <a:rPr lang="en-US" sz="2200" dirty="0">
                <a:solidFill>
                  <a:schemeClr val="accent3">
                    <a:lumMod val="25000"/>
                  </a:schemeClr>
                </a:solidFill>
                <a:latin typeface="IBM Plex Mono Text"/>
              </a:rPr>
              <a:t>Data exploration using SQL, visualization, folium maps. Collecting relevant columns to use as features.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IBM Plex Mono Text"/>
              </a:rPr>
              <a:t>Casting all categorical variables to binary using one-hot encoding. Data standardization and use of </a:t>
            </a:r>
            <a:r>
              <a:rPr lang="en-US" sz="2200" dirty="0" err="1">
                <a:solidFill>
                  <a:schemeClr val="accent3">
                    <a:lumMod val="25000"/>
                  </a:schemeClr>
                </a:solidFill>
                <a:latin typeface="IBM Plex Mono Text"/>
              </a:rPr>
              <a:t>GridSearchCV</a:t>
            </a:r>
            <a:r>
              <a:rPr lang="en-US" sz="2200" dirty="0">
                <a:solidFill>
                  <a:schemeClr val="accent3">
                    <a:lumMod val="25000"/>
                  </a:schemeClr>
                </a:solidFill>
                <a:latin typeface="IBM Plex Mono Text"/>
              </a:rPr>
              <a: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Summary of all results :</a:t>
            </a:r>
          </a:p>
          <a:p>
            <a:r>
              <a:rPr lang="en-US" sz="2200">
                <a:solidFill>
                  <a:schemeClr val="accent3">
                    <a:lumMod val="25000"/>
                  </a:schemeClr>
                </a:solidFill>
                <a:latin typeface="IBM Plex Mono Text"/>
              </a:rPr>
              <a:t>Machine learning models used: Logistic regression, Support vector machine, Decision tree classifier, and K-nearest neighbors.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IBM Plex Mono Text"/>
              </a:rPr>
              <a:t>All models over-predicted successful landings with an accuracy rate of approximately 83.33%.</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8939"/>
            <a:ext cx="9745589" cy="1281566"/>
          </a:xfrm>
          <a:prstGeom prst="rect">
            <a:avLst/>
          </a:prstGeom>
        </p:spPr>
        <p:txBody>
          <a:bodyPr lIns="91440" tIns="45720" rIns="91440" bIns="45720" anchor="t">
            <a:normAutofit lnSpcReduction="10000"/>
          </a:bodyPr>
          <a:lstStyle/>
          <a:p>
            <a:r>
              <a:rPr lang="en-US" sz="2200">
                <a:solidFill>
                  <a:schemeClr val="accent3">
                    <a:lumMod val="25000"/>
                  </a:schemeClr>
                </a:solidFill>
                <a:ea typeface="+mn-lt"/>
                <a:cs typeface="+mn-lt"/>
              </a:rPr>
              <a:t>This query returns a count of each mission outcome.</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SpaceX appears to achieve its  mission outcome nearly 99% of the time.</a:t>
            </a:r>
            <a:endParaRPr lang="en-US"/>
          </a:p>
          <a:p>
            <a:pPr>
              <a:lnSpc>
                <a:spcPct val="100000"/>
              </a:lnSpc>
              <a:spcBef>
                <a:spcPts val="1400"/>
              </a:spcBef>
            </a:pPr>
            <a:r>
              <a:rPr lang="en-US" sz="2200">
                <a:solidFill>
                  <a:schemeClr val="accent3">
                    <a:lumMod val="25000"/>
                  </a:schemeClr>
                </a:solidFill>
                <a:ea typeface="+mn-lt"/>
                <a:cs typeface="+mn-lt"/>
              </a:rPr>
              <a:t>This means that most of the landing failures are intended.</a:t>
            </a: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descr="Interfaz de usuario gráfica, Texto, Aplicación&#10;&#10;El contenido generado por inteligencia artificial puede ser incorrecto.">
            <a:extLst>
              <a:ext uri="{FF2B5EF4-FFF2-40B4-BE49-F238E27FC236}">
                <a16:creationId xmlns:a16="http://schemas.microsoft.com/office/drawing/2014/main" id="{9A0B47DB-A91A-A32C-BBB1-8F50C090EF6B}"/>
              </a:ext>
            </a:extLst>
          </p:cNvPr>
          <p:cNvPicPr>
            <a:picLocks noChangeAspect="1"/>
          </p:cNvPicPr>
          <p:nvPr/>
        </p:nvPicPr>
        <p:blipFill>
          <a:blip r:embed="rId3"/>
          <a:stretch>
            <a:fillRect/>
          </a:stretch>
        </p:blipFill>
        <p:spPr>
          <a:xfrm>
            <a:off x="1058030" y="1614271"/>
            <a:ext cx="9133115" cy="29636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08310"/>
            <a:ext cx="9745589" cy="1412195"/>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This query returns the booster versions that carried the largest payload mass of 15600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ea typeface="+mn-lt"/>
                <a:cs typeface="+mn-lt"/>
              </a:rPr>
              <a:t>These booster versions are very similar and are all of the F9 B5 B10XXX variety.</a:t>
            </a: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descr="Texto&#10;&#10;El contenido generado por inteligencia artificial puede ser incorrecto.">
            <a:extLst>
              <a:ext uri="{FF2B5EF4-FFF2-40B4-BE49-F238E27FC236}">
                <a16:creationId xmlns:a16="http://schemas.microsoft.com/office/drawing/2014/main" id="{59A7310C-2381-CE25-8801-C4380636D38D}"/>
              </a:ext>
            </a:extLst>
          </p:cNvPr>
          <p:cNvPicPr>
            <a:picLocks noChangeAspect="1"/>
          </p:cNvPicPr>
          <p:nvPr/>
        </p:nvPicPr>
        <p:blipFill>
          <a:blip r:embed="rId3"/>
          <a:stretch>
            <a:fillRect/>
          </a:stretch>
        </p:blipFill>
        <p:spPr>
          <a:xfrm>
            <a:off x="1703917" y="1352323"/>
            <a:ext cx="7366000" cy="33490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15541"/>
            <a:ext cx="9745589" cy="816504"/>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This query represetn a list of the failed </a:t>
            </a:r>
            <a:r>
              <a:rPr lang="en-US" sz="220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s-ES">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descr="Texto&#10;&#10;El contenido generado por inteligencia artificial puede ser incorrecto.">
            <a:extLst>
              <a:ext uri="{FF2B5EF4-FFF2-40B4-BE49-F238E27FC236}">
                <a16:creationId xmlns:a16="http://schemas.microsoft.com/office/drawing/2014/main" id="{678751B8-E2D9-1601-5D3A-C958F75B00E6}"/>
              </a:ext>
            </a:extLst>
          </p:cNvPr>
          <p:cNvPicPr>
            <a:picLocks noChangeAspect="1"/>
          </p:cNvPicPr>
          <p:nvPr/>
        </p:nvPicPr>
        <p:blipFill>
          <a:blip r:embed="rId3"/>
          <a:stretch>
            <a:fillRect/>
          </a:stretch>
        </p:blipFill>
        <p:spPr>
          <a:xfrm>
            <a:off x="1058334" y="1381248"/>
            <a:ext cx="9143999" cy="40955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34541"/>
            <a:ext cx="9745589" cy="1144589"/>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This is rank of the count of landing outcomes of Failure drone ship and Success ground pad between the date 2010-06-04 and 2017-03-20, in </a:t>
            </a:r>
            <a:r>
              <a:rPr lang="en-US" sz="2200" dirty="0">
                <a:solidFill>
                  <a:schemeClr val="accent3">
                    <a:lumMod val="25000"/>
                  </a:schemeClr>
                </a:solidFill>
                <a:latin typeface="Abadi"/>
              </a:rPr>
              <a:t>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descr="Texto&#10;&#10;El contenido generado por inteligencia artificial puede ser incorrecto.">
            <a:extLst>
              <a:ext uri="{FF2B5EF4-FFF2-40B4-BE49-F238E27FC236}">
                <a16:creationId xmlns:a16="http://schemas.microsoft.com/office/drawing/2014/main" id="{BC5F957D-E4D7-6375-6C1C-A27F08105025}"/>
              </a:ext>
            </a:extLst>
          </p:cNvPr>
          <p:cNvPicPr>
            <a:picLocks noChangeAspect="1"/>
          </p:cNvPicPr>
          <p:nvPr/>
        </p:nvPicPr>
        <p:blipFill>
          <a:blip r:embed="rId3"/>
          <a:stretch>
            <a:fillRect/>
          </a:stretch>
        </p:blipFill>
        <p:spPr>
          <a:xfrm>
            <a:off x="1079802" y="1442248"/>
            <a:ext cx="9002486" cy="38029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33847"/>
            <a:ext cx="9745589" cy="1267657"/>
          </a:xfrm>
          <a:prstGeom prst="rect">
            <a:avLst/>
          </a:prstGeom>
        </p:spPr>
        <p:txBody>
          <a:bodyPr lIns="91440" tIns="45720" rIns="91440" bIns="45720" anchor="t">
            <a:normAutofit fontScale="92500" lnSpcReduction="10000"/>
          </a:bodyPr>
          <a:lstStyle/>
          <a:p>
            <a:pPr>
              <a:lnSpc>
                <a:spcPct val="100000"/>
              </a:lnSpc>
              <a:spcBef>
                <a:spcPts val="1400"/>
              </a:spcBef>
            </a:pPr>
            <a:r>
              <a:rPr lang="en-US" sz="2900">
                <a:solidFill>
                  <a:srgbClr val="404040"/>
                </a:solidFill>
                <a:ea typeface="+mn-lt"/>
                <a:cs typeface="+mn-lt"/>
              </a:rPr>
              <a:t>The right map shows all launch sites relative US map. The left map shows the two Houston launch  sites since they are very close to each other. All launch sites are near the ocean.</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Location</a:t>
            </a:r>
          </a:p>
        </p:txBody>
      </p:sp>
      <p:pic>
        <p:nvPicPr>
          <p:cNvPr id="4" name="Imagen 3" descr="Mapa&#10;&#10;El contenido generado por inteligencia artificial puede ser incorrecto.">
            <a:extLst>
              <a:ext uri="{FF2B5EF4-FFF2-40B4-BE49-F238E27FC236}">
                <a16:creationId xmlns:a16="http://schemas.microsoft.com/office/drawing/2014/main" id="{9B8904CB-EE45-FE2A-D473-CE91105F0F8A}"/>
              </a:ext>
            </a:extLst>
          </p:cNvPr>
          <p:cNvPicPr>
            <a:picLocks noChangeAspect="1"/>
          </p:cNvPicPr>
          <p:nvPr/>
        </p:nvPicPr>
        <p:blipFill>
          <a:blip r:embed="rId3"/>
          <a:stretch>
            <a:fillRect/>
          </a:stretch>
        </p:blipFill>
        <p:spPr>
          <a:xfrm>
            <a:off x="936172" y="1601810"/>
            <a:ext cx="4702628" cy="3610838"/>
          </a:xfrm>
          <a:prstGeom prst="rect">
            <a:avLst/>
          </a:prstGeom>
        </p:spPr>
      </p:pic>
      <p:pic>
        <p:nvPicPr>
          <p:cNvPr id="6" name="Imagen 5" descr="Mapa&#10;&#10;El contenido generado por inteligencia artificial puede ser incorrecto.">
            <a:extLst>
              <a:ext uri="{FF2B5EF4-FFF2-40B4-BE49-F238E27FC236}">
                <a16:creationId xmlns:a16="http://schemas.microsoft.com/office/drawing/2014/main" id="{735E6604-5D28-8D03-C14E-2E48592DFADB}"/>
              </a:ext>
            </a:extLst>
          </p:cNvPr>
          <p:cNvPicPr>
            <a:picLocks noChangeAspect="1"/>
          </p:cNvPicPr>
          <p:nvPr/>
        </p:nvPicPr>
        <p:blipFill>
          <a:blip r:embed="rId4"/>
          <a:stretch>
            <a:fillRect/>
          </a:stretch>
        </p:blipFill>
        <p:spPr>
          <a:xfrm>
            <a:off x="5747657" y="1608031"/>
            <a:ext cx="4953000" cy="362016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04958"/>
            <a:ext cx="9745589" cy="8905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a:t>
            </a:r>
            <a:r>
              <a:rPr lang="en-US" sz="2200">
                <a:solidFill>
                  <a:schemeClr val="accent3">
                    <a:lumMod val="25000"/>
                  </a:schemeClr>
                </a:solidFill>
                <a:latin typeface="Abadi"/>
              </a:rPr>
              <a:t>labeled launch outcomes on the map</a:t>
            </a:r>
            <a:endParaRPr lang="en-US">
              <a:solidFill>
                <a:schemeClr val="accent3">
                  <a:lumMod val="25000"/>
                </a:schemeClr>
              </a:solidFill>
              <a:latin typeface="Abadi"/>
            </a:endParaRPr>
          </a:p>
          <a:p>
            <a:pPr>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 Marker Label</a:t>
            </a:r>
          </a:p>
        </p:txBody>
      </p:sp>
      <p:pic>
        <p:nvPicPr>
          <p:cNvPr id="2" name="Imagen 1" descr="Diagrama&#10;&#10;El contenido generado por inteligencia artificial puede ser incorrecto.">
            <a:extLst>
              <a:ext uri="{FF2B5EF4-FFF2-40B4-BE49-F238E27FC236}">
                <a16:creationId xmlns:a16="http://schemas.microsoft.com/office/drawing/2014/main" id="{5E69D428-0576-A958-F3D9-B3ECAA534BEA}"/>
              </a:ext>
            </a:extLst>
          </p:cNvPr>
          <p:cNvPicPr>
            <a:picLocks noChangeAspect="1"/>
          </p:cNvPicPr>
          <p:nvPr/>
        </p:nvPicPr>
        <p:blipFill>
          <a:blip r:embed="rId3"/>
          <a:stretch>
            <a:fillRect/>
          </a:stretch>
        </p:blipFill>
        <p:spPr>
          <a:xfrm>
            <a:off x="1375834" y="1715507"/>
            <a:ext cx="7768166" cy="34164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05437"/>
            <a:ext cx="8597827" cy="1129242"/>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Explore the generated folium map and show the screenshot of a </a:t>
            </a:r>
            <a:r>
              <a:rPr lang="en-US" sz="2200" dirty="0">
                <a:solidFill>
                  <a:schemeClr val="accent3">
                    <a:lumMod val="25000"/>
                  </a:schemeClr>
                </a:solidFill>
                <a:latin typeface="Abadi"/>
              </a:rPr>
              <a:t>selected launch site to its proximities such as railway, highway, coastline, with distance calculated and displayed</a:t>
            </a:r>
            <a:endParaRPr lang="en-US">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Location Proximities</a:t>
            </a:r>
            <a:endParaRPr lang="en-US" dirty="0">
              <a:solidFill>
                <a:srgbClr val="0B49CB"/>
              </a:solidFill>
              <a:latin typeface="Abadi"/>
            </a:endParaRPr>
          </a:p>
        </p:txBody>
      </p:sp>
      <p:pic>
        <p:nvPicPr>
          <p:cNvPr id="4" name="Imagen 3">
            <a:extLst>
              <a:ext uri="{FF2B5EF4-FFF2-40B4-BE49-F238E27FC236}">
                <a16:creationId xmlns:a16="http://schemas.microsoft.com/office/drawing/2014/main" id="{19806760-3E43-9FFD-1D82-616D2BB8404C}"/>
              </a:ext>
            </a:extLst>
          </p:cNvPr>
          <p:cNvPicPr>
            <a:picLocks noChangeAspect="1"/>
          </p:cNvPicPr>
          <p:nvPr/>
        </p:nvPicPr>
        <p:blipFill>
          <a:blip r:embed="rId3"/>
          <a:stretch>
            <a:fillRect/>
          </a:stretch>
        </p:blipFill>
        <p:spPr>
          <a:xfrm>
            <a:off x="538843" y="1426733"/>
            <a:ext cx="6096000" cy="2863751"/>
          </a:xfrm>
          <a:prstGeom prst="rect">
            <a:avLst/>
          </a:prstGeom>
        </p:spPr>
      </p:pic>
      <p:pic>
        <p:nvPicPr>
          <p:cNvPr id="6" name="Imagen 5" descr="Imagen que contiene Texto&#10;&#10;El contenido generado por inteligencia artificial puede ser incorrecto.">
            <a:extLst>
              <a:ext uri="{FF2B5EF4-FFF2-40B4-BE49-F238E27FC236}">
                <a16:creationId xmlns:a16="http://schemas.microsoft.com/office/drawing/2014/main" id="{39B16A0E-E374-7237-0C3C-235BDCBCA8F9}"/>
              </a:ext>
            </a:extLst>
          </p:cNvPr>
          <p:cNvPicPr>
            <a:picLocks noChangeAspect="1"/>
          </p:cNvPicPr>
          <p:nvPr/>
        </p:nvPicPr>
        <p:blipFill>
          <a:blip r:embed="rId4"/>
          <a:stretch>
            <a:fillRect/>
          </a:stretch>
        </p:blipFill>
        <p:spPr>
          <a:xfrm>
            <a:off x="9078685" y="1432175"/>
            <a:ext cx="2000250" cy="1352550"/>
          </a:xfrm>
          <a:prstGeom prst="rect">
            <a:avLst/>
          </a:prstGeom>
        </p:spPr>
      </p:pic>
      <p:pic>
        <p:nvPicPr>
          <p:cNvPr id="7" name="Imagen 6">
            <a:extLst>
              <a:ext uri="{FF2B5EF4-FFF2-40B4-BE49-F238E27FC236}">
                <a16:creationId xmlns:a16="http://schemas.microsoft.com/office/drawing/2014/main" id="{E13A2CB5-1495-174F-4377-220B080868A4}"/>
              </a:ext>
            </a:extLst>
          </p:cNvPr>
          <p:cNvPicPr>
            <a:picLocks noChangeAspect="1"/>
          </p:cNvPicPr>
          <p:nvPr/>
        </p:nvPicPr>
        <p:blipFill>
          <a:blip r:embed="rId5"/>
          <a:stretch>
            <a:fillRect/>
          </a:stretch>
        </p:blipFill>
        <p:spPr>
          <a:xfrm rot="5400000">
            <a:off x="6602186" y="1459390"/>
            <a:ext cx="2514600" cy="2438400"/>
          </a:xfrm>
          <a:prstGeom prst="rect">
            <a:avLst/>
          </a:prstGeom>
        </p:spPr>
      </p:pic>
      <p:pic>
        <p:nvPicPr>
          <p:cNvPr id="9" name="Imagen 8" descr="Mapa&#10;&#10;El contenido generado por inteligencia artificial puede ser incorrecto.">
            <a:extLst>
              <a:ext uri="{FF2B5EF4-FFF2-40B4-BE49-F238E27FC236}">
                <a16:creationId xmlns:a16="http://schemas.microsoft.com/office/drawing/2014/main" id="{75DFD540-E74E-8C1E-DCF4-37EC415FB45D}"/>
              </a:ext>
            </a:extLst>
          </p:cNvPr>
          <p:cNvPicPr>
            <a:picLocks noChangeAspect="1"/>
          </p:cNvPicPr>
          <p:nvPr/>
        </p:nvPicPr>
        <p:blipFill>
          <a:blip r:embed="rId6"/>
          <a:stretch>
            <a:fillRect/>
          </a:stretch>
        </p:blipFill>
        <p:spPr>
          <a:xfrm>
            <a:off x="6629401" y="3946775"/>
            <a:ext cx="1838325" cy="914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69958"/>
            <a:ext cx="9745589" cy="1472671"/>
          </a:xfrm>
          <a:prstGeom prst="rect">
            <a:avLst/>
          </a:prstGeom>
        </p:spPr>
        <p:txBody>
          <a:bodyPr lIns="91440" tIns="45720" rIns="91440" bIns="45720" anchor="t">
            <a:normAutofit fontScale="85000" lnSpcReduction="20000"/>
          </a:bodyPr>
          <a:lstStyle/>
          <a:p>
            <a:pPr>
              <a:buNone/>
            </a:pPr>
            <a:r>
              <a:rPr lang="en-US" sz="2200">
                <a:solidFill>
                  <a:schemeClr val="accent3">
                    <a:lumMod val="25000"/>
                  </a:schemeClr>
                </a:solidFill>
                <a:ea typeface="+mn-lt"/>
                <a:cs typeface="+mn-lt"/>
              </a:rPr>
              <a:t>This is the distribution of successful landings across all launch sites.</a:t>
            </a:r>
            <a:endParaRPr lang="es-ES"/>
          </a:p>
          <a:p>
            <a:pPr>
              <a:buNone/>
            </a:pPr>
            <a:r>
              <a:rPr lang="en-US" sz="2200">
                <a:solidFill>
                  <a:schemeClr val="accent3">
                    <a:lumMod val="25000"/>
                  </a:schemeClr>
                </a:solidFill>
                <a:ea typeface="+mn-lt"/>
                <a:cs typeface="+mn-lt"/>
              </a:rPr>
              <a:t>CCAFS LC-40 is the former name for CCAFS SLC-40.</a:t>
            </a:r>
            <a:endParaRPr lang="en-US"/>
          </a:p>
          <a:p>
            <a:pPr>
              <a:buNone/>
            </a:pPr>
            <a:r>
              <a:rPr lang="en-US" sz="2200">
                <a:solidFill>
                  <a:schemeClr val="accent3">
                    <a:lumMod val="25000"/>
                  </a:schemeClr>
                </a:solidFill>
                <a:ea typeface="+mn-lt"/>
                <a:cs typeface="+mn-lt"/>
              </a:rPr>
              <a:t>CCAFS and KSC have the same number of successful landings.</a:t>
            </a:r>
            <a:endParaRPr lang="en-US"/>
          </a:p>
          <a:p>
            <a:pPr marL="0" indent="0">
              <a:lnSpc>
                <a:spcPct val="100000"/>
              </a:lnSpc>
              <a:spcBef>
                <a:spcPts val="1400"/>
              </a:spcBef>
              <a:buNone/>
            </a:pPr>
            <a:r>
              <a:rPr lang="en-US" sz="2200">
                <a:solidFill>
                  <a:schemeClr val="accent3">
                    <a:lumMod val="25000"/>
                  </a:schemeClr>
                </a:solidFill>
                <a:ea typeface="+mn-lt"/>
                <a:cs typeface="+mn-lt"/>
              </a:rPr>
              <a:t>VAFB has the lowest proportion of successful landings.</a:t>
            </a:r>
            <a:endParaRPr lang="en-US"/>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Launches</a:t>
            </a:r>
          </a:p>
        </p:txBody>
      </p:sp>
      <p:pic>
        <p:nvPicPr>
          <p:cNvPr id="2" name="Imagen 1" descr="Gráfico, Gráfico circular&#10;&#10;El contenido generado por inteligencia artificial puede ser incorrecto.">
            <a:extLst>
              <a:ext uri="{FF2B5EF4-FFF2-40B4-BE49-F238E27FC236}">
                <a16:creationId xmlns:a16="http://schemas.microsoft.com/office/drawing/2014/main" id="{2820D595-2A05-4A64-326D-CB3A0CE4B614}"/>
              </a:ext>
            </a:extLst>
          </p:cNvPr>
          <p:cNvPicPr>
            <a:picLocks noChangeAspect="1"/>
          </p:cNvPicPr>
          <p:nvPr/>
        </p:nvPicPr>
        <p:blipFill>
          <a:blip r:embed="rId3"/>
          <a:stretch>
            <a:fillRect/>
          </a:stretch>
        </p:blipFill>
        <p:spPr>
          <a:xfrm>
            <a:off x="3048000" y="1801602"/>
            <a:ext cx="6096000" cy="32547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24234"/>
            <a:ext cx="9775640" cy="26955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Project background and context :</a:t>
            </a:r>
            <a:endParaRPr lang="en-US" sz="2200" dirty="0">
              <a:solidFill>
                <a:schemeClr val="accent3">
                  <a:lumMod val="25000"/>
                </a:schemeClr>
              </a:solidFill>
              <a:latin typeface="Abadi" panose="020B0604020104020204" pitchFamily="34" charset="0"/>
            </a:endParaRPr>
          </a:p>
          <a:p>
            <a:r>
              <a:rPr lang="en-US" sz="2200" err="1">
                <a:solidFill>
                  <a:schemeClr val="accent3">
                    <a:lumMod val="25000"/>
                  </a:schemeClr>
                </a:solidFill>
                <a:latin typeface="IBM Plex Mono Text"/>
              </a:rPr>
              <a:t>SpaceY</a:t>
            </a:r>
            <a:r>
              <a:rPr lang="en-US" sz="2200">
                <a:solidFill>
                  <a:schemeClr val="accent3">
                    <a:lumMod val="25000"/>
                  </a:schemeClr>
                </a:solidFill>
                <a:latin typeface="IBM Plex Mono Text"/>
              </a:rPr>
              <a:t> wants to lead and compete with SpaceX.</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IBM Plex Mono Text"/>
              </a:rPr>
              <a:t>SpaceX has more capital and better prices.</a:t>
            </a:r>
            <a:endParaRPr lang="en-US" dirty="0"/>
          </a:p>
          <a:p>
            <a:pPr>
              <a:spcBef>
                <a:spcPts val="1400"/>
              </a:spcBef>
            </a:pPr>
            <a:r>
              <a:rPr lang="en-US" sz="2200" dirty="0">
                <a:solidFill>
                  <a:schemeClr val="accent3">
                    <a:lumMod val="25000"/>
                  </a:schemeClr>
                </a:solidFill>
                <a:latin typeface="Abadi"/>
              </a:rPr>
              <a:t>Problems you want to find answers :</a:t>
            </a:r>
            <a:endParaRPr lang="en-US" sz="22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a:rPr>
              <a:t>We create and train a machine learning model to predict successful stage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777" y="4609042"/>
            <a:ext cx="10519833" cy="1610254"/>
          </a:xfrm>
          <a:prstGeom prst="rect">
            <a:avLst/>
          </a:prstGeom>
        </p:spPr>
        <p:txBody>
          <a:bodyPr lIns="91440" tIns="45720" rIns="91440" bIns="45720" anchor="t">
            <a:normAutofit/>
          </a:bodyPr>
          <a:lstStyle/>
          <a:p>
            <a:pPr>
              <a:buNone/>
            </a:pPr>
            <a:r>
              <a:rPr lang="en-US" sz="2200">
                <a:solidFill>
                  <a:schemeClr val="accent3">
                    <a:lumMod val="25000"/>
                  </a:schemeClr>
                </a:solidFill>
                <a:ea typeface="+mn-lt"/>
                <a:cs typeface="+mn-lt"/>
              </a:rPr>
              <a:t>We can see that the KSC LC-39A has the highest success rate.</a:t>
            </a:r>
            <a:endParaRPr lang="es-ES"/>
          </a:p>
          <a:p>
            <a:pPr>
              <a:buNone/>
            </a:pPr>
            <a:r>
              <a:rPr lang="en-US" sz="2200">
                <a:solidFill>
                  <a:schemeClr val="accent3">
                    <a:lumMod val="25000"/>
                  </a:schemeClr>
                </a:solidFill>
                <a:ea typeface="+mn-lt"/>
                <a:cs typeface="+mn-lt"/>
              </a:rPr>
              <a:t>10 successful landings.</a:t>
            </a:r>
            <a:endParaRPr lang="en-US"/>
          </a:p>
          <a:p>
            <a:pPr marL="0" indent="0">
              <a:lnSpc>
                <a:spcPct val="100000"/>
              </a:lnSpc>
              <a:spcBef>
                <a:spcPts val="1400"/>
              </a:spcBef>
              <a:buNone/>
            </a:pPr>
            <a:r>
              <a:rPr lang="en-US" sz="2200">
                <a:solidFill>
                  <a:schemeClr val="accent3">
                    <a:lumMod val="25000"/>
                  </a:schemeClr>
                </a:solidFill>
                <a:ea typeface="+mn-lt"/>
                <a:cs typeface="+mn-lt"/>
              </a:rPr>
              <a:t>3 failed landings.</a:t>
            </a:r>
            <a:endParaRPr lang="en-US"/>
          </a:p>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Highest Succes Launches</a:t>
            </a:r>
            <a:endParaRPr lang="en-US" dirty="0">
              <a:solidFill>
                <a:srgbClr val="0B49CB"/>
              </a:solidFill>
              <a:latin typeface="Abadi"/>
            </a:endParaRPr>
          </a:p>
        </p:txBody>
      </p:sp>
      <p:pic>
        <p:nvPicPr>
          <p:cNvPr id="2" name="Imagen 1" descr="Gráfico, Gráfico circular&#10;&#10;El contenido generado por inteligencia artificial puede ser incorrecto.">
            <a:extLst>
              <a:ext uri="{FF2B5EF4-FFF2-40B4-BE49-F238E27FC236}">
                <a16:creationId xmlns:a16="http://schemas.microsoft.com/office/drawing/2014/main" id="{21B4560E-F640-C3B1-9250-00D6F82F992F}"/>
              </a:ext>
            </a:extLst>
          </p:cNvPr>
          <p:cNvPicPr>
            <a:picLocks noChangeAspect="1"/>
          </p:cNvPicPr>
          <p:nvPr/>
        </p:nvPicPr>
        <p:blipFill>
          <a:blip r:embed="rId3"/>
          <a:stretch>
            <a:fillRect/>
          </a:stretch>
        </p:blipFill>
        <p:spPr>
          <a:xfrm>
            <a:off x="2677584" y="1717516"/>
            <a:ext cx="6043084" cy="248105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67374"/>
            <a:ext cx="10414662" cy="551922"/>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We can see the relationship between Payload vs. Launch Outcome for all sites.</a:t>
            </a:r>
            <a:endParaRPr lang="en-US" sz="220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9CE369C8-21B6-69F5-4916-C9BA050B9BE7}"/>
              </a:ext>
            </a:extLst>
          </p:cNvPr>
          <p:cNvPicPr>
            <a:picLocks noChangeAspect="1"/>
          </p:cNvPicPr>
          <p:nvPr/>
        </p:nvPicPr>
        <p:blipFill>
          <a:blip r:embed="rId3"/>
          <a:stretch>
            <a:fillRect/>
          </a:stretch>
        </p:blipFill>
        <p:spPr>
          <a:xfrm>
            <a:off x="889000" y="2075727"/>
            <a:ext cx="9419166" cy="23784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51280"/>
            <a:ext cx="10924573" cy="1472672"/>
          </a:xfrm>
          <a:prstGeom prst="rect">
            <a:avLst/>
          </a:prstGeom>
        </p:spPr>
        <p:txBody>
          <a:bodyPr vert="horz" lIns="91440" tIns="45720" rIns="91440" bIns="45720" rtlCol="0" anchor="t">
            <a:normAutofit/>
          </a:bodyPr>
          <a:lstStyle/>
          <a:p>
            <a:r>
              <a:rPr lang="en-US" sz="2200">
                <a:solidFill>
                  <a:schemeClr val="accent3">
                    <a:lumMod val="25000"/>
                  </a:schemeClr>
                </a:solidFill>
                <a:ea typeface="+mn-lt"/>
                <a:cs typeface="+mn-lt"/>
              </a:rPr>
              <a:t>All models have the same accuracy in the tests, with an accuracy of 83.33%.</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ea typeface="+mn-lt"/>
                <a:cs typeface="+mn-lt"/>
              </a:rPr>
              <a:t>The sample size is only 18.</a:t>
            </a:r>
            <a:endParaRPr lang="en-US"/>
          </a:p>
          <a:p>
            <a:pPr>
              <a:lnSpc>
                <a:spcPct val="100000"/>
              </a:lnSpc>
              <a:spcBef>
                <a:spcPts val="1400"/>
              </a:spcBef>
            </a:pPr>
            <a:r>
              <a:rPr lang="en-US" sz="2200">
                <a:solidFill>
                  <a:schemeClr val="accent3">
                    <a:lumMod val="25000"/>
                  </a:schemeClr>
                </a:solidFill>
                <a:ea typeface="+mn-lt"/>
                <a:cs typeface="+mn-lt"/>
              </a:rPr>
              <a:t>This can cause a large variation in the accuracy results.</a:t>
            </a: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1" descr="Gráfico, Gráfico de barras&#10;&#10;El contenido generado por inteligencia artificial puede ser incorrecto.">
            <a:extLst>
              <a:ext uri="{FF2B5EF4-FFF2-40B4-BE49-F238E27FC236}">
                <a16:creationId xmlns:a16="http://schemas.microsoft.com/office/drawing/2014/main" id="{F24FA967-581C-75B0-265F-C99FD803DBC3}"/>
              </a:ext>
            </a:extLst>
          </p:cNvPr>
          <p:cNvPicPr>
            <a:picLocks noChangeAspect="1"/>
          </p:cNvPicPr>
          <p:nvPr/>
        </p:nvPicPr>
        <p:blipFill>
          <a:blip r:embed="rId3"/>
          <a:stretch>
            <a:fillRect/>
          </a:stretch>
        </p:blipFill>
        <p:spPr>
          <a:xfrm>
            <a:off x="3048000" y="1899485"/>
            <a:ext cx="6096000" cy="30590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359400"/>
            <a:ext cx="9477960" cy="1335088"/>
          </a:xfrm>
          <a:prstGeom prst="rect">
            <a:avLst/>
          </a:prstGeom>
        </p:spPr>
        <p:txBody>
          <a:bodyPr lIns="91440" tIns="45720" rIns="91440" bIns="45720" anchor="t">
            <a:normAutofit fontScale="92500" lnSpcReduction="20000"/>
          </a:bodyPr>
          <a:lstStyle/>
          <a:p>
            <a:pPr>
              <a:buNone/>
            </a:pPr>
            <a:r>
              <a:rPr lang="en-US" sz="2200">
                <a:solidFill>
                  <a:schemeClr val="accent3">
                    <a:lumMod val="25000"/>
                  </a:schemeClr>
                </a:solidFill>
                <a:ea typeface="+mn-lt"/>
                <a:cs typeface="+mn-lt"/>
              </a:rPr>
              <a:t>The confusion matrix is the same for all models, because all models performed equally for the test set.</a:t>
            </a:r>
            <a:endParaRPr lang="es-ES"/>
          </a:p>
          <a:p>
            <a:pPr>
              <a:buNone/>
            </a:pPr>
            <a:r>
              <a:rPr lang="en-US" sz="2200">
                <a:solidFill>
                  <a:schemeClr val="accent3">
                    <a:lumMod val="25000"/>
                  </a:schemeClr>
                </a:solidFill>
                <a:ea typeface="+mn-lt"/>
                <a:cs typeface="+mn-lt"/>
              </a:rPr>
              <a:t>12 successful landings when the true label was successful landing.</a:t>
            </a:r>
            <a:endParaRPr lang="en-US"/>
          </a:p>
          <a:p>
            <a:pPr marL="0" indent="0">
              <a:lnSpc>
                <a:spcPct val="100000"/>
              </a:lnSpc>
              <a:spcBef>
                <a:spcPts val="1400"/>
              </a:spcBef>
              <a:buNone/>
            </a:pPr>
            <a:r>
              <a:rPr lang="en-US" sz="2200">
                <a:solidFill>
                  <a:schemeClr val="accent3">
                    <a:lumMod val="25000"/>
                  </a:schemeClr>
                </a:solidFill>
                <a:ea typeface="+mn-lt"/>
                <a:cs typeface="+mn-lt"/>
              </a:rPr>
              <a:t>3 failed landings when the true label was failed landing.</a:t>
            </a: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descr="Imagen que contiene Gráfico&#10;&#10;El contenido generado por inteligencia artificial puede ser incorrecto.">
            <a:extLst>
              <a:ext uri="{FF2B5EF4-FFF2-40B4-BE49-F238E27FC236}">
                <a16:creationId xmlns:a16="http://schemas.microsoft.com/office/drawing/2014/main" id="{E168963A-F30B-06F1-7970-48AEEB8FDD80}"/>
              </a:ext>
            </a:extLst>
          </p:cNvPr>
          <p:cNvPicPr>
            <a:picLocks noChangeAspect="1"/>
          </p:cNvPicPr>
          <p:nvPr/>
        </p:nvPicPr>
        <p:blipFill>
          <a:blip r:embed="rId3"/>
          <a:stretch>
            <a:fillRect/>
          </a:stretch>
        </p:blipFill>
        <p:spPr>
          <a:xfrm>
            <a:off x="3647404" y="1371600"/>
            <a:ext cx="4897192" cy="382632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07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Point 1:</a:t>
            </a:r>
            <a:r>
              <a:rPr lang="en-US" sz="2200" dirty="0">
                <a:solidFill>
                  <a:schemeClr val="accent3">
                    <a:lumMod val="25000"/>
                  </a:schemeClr>
                </a:solidFill>
                <a:latin typeface="Abadi"/>
                <a:ea typeface="+mn-lt"/>
                <a:cs typeface="+mn-lt"/>
              </a:rPr>
              <a:t> </a:t>
            </a:r>
            <a:r>
              <a:rPr lang="en-US" sz="2200">
                <a:solidFill>
                  <a:schemeClr val="accent3">
                    <a:lumMod val="25000"/>
                  </a:schemeClr>
                </a:solidFill>
                <a:ea typeface="+mn-lt"/>
                <a:cs typeface="+mn-lt"/>
              </a:rPr>
              <a:t>We have developed a machine learning model for SpaceY, which wants to compete with SpaceX.</a:t>
            </a:r>
            <a:endParaRPr lang="en-US">
              <a:solidFill>
                <a:schemeClr val="accent3">
                  <a:lumMod val="25000"/>
                </a:schemeClr>
              </a:solidFill>
              <a:ea typeface="Calibri"/>
              <a:cs typeface="Calibri"/>
            </a:endParaRPr>
          </a:p>
          <a:p>
            <a:pPr>
              <a:lnSpc>
                <a:spcPct val="100000"/>
              </a:lnSpc>
              <a:spcBef>
                <a:spcPts val="1400"/>
              </a:spcBef>
            </a:pPr>
            <a:r>
              <a:rPr lang="en-US" sz="2200">
                <a:solidFill>
                  <a:schemeClr val="accent3">
                    <a:lumMod val="25000"/>
                  </a:schemeClr>
                </a:solidFill>
                <a:latin typeface="Abadi"/>
              </a:rPr>
              <a:t>Point 2: </a:t>
            </a:r>
            <a:r>
              <a:rPr lang="en-US" sz="2200">
                <a:solidFill>
                  <a:schemeClr val="accent3">
                    <a:lumMod val="25000"/>
                  </a:schemeClr>
                </a:solidFill>
                <a:latin typeface="Abadi"/>
                <a:ea typeface="+mn-lt"/>
                <a:cs typeface="+mn-lt"/>
              </a:rPr>
              <a:t>G</a:t>
            </a:r>
            <a:r>
              <a:rPr lang="en-US" sz="2200">
                <a:solidFill>
                  <a:schemeClr val="accent3">
                    <a:lumMod val="25000"/>
                  </a:schemeClr>
                </a:solidFill>
                <a:ea typeface="+mn-lt"/>
                <a:cs typeface="+mn-lt"/>
              </a:rPr>
              <a:t>oal of the model is to predict when Stage 1 will successfully land in order to save around $100 million.</a:t>
            </a:r>
            <a:endParaRPr lang="en-US" sz="2200">
              <a:solidFill>
                <a:schemeClr val="accent3">
                  <a:lumMod val="25000"/>
                </a:schemeClr>
              </a:solidFill>
              <a:latin typeface="Abadi"/>
              <a:ea typeface="Calibri"/>
              <a:cs typeface="Calibri"/>
            </a:endParaRPr>
          </a:p>
          <a:p>
            <a:pPr>
              <a:lnSpc>
                <a:spcPct val="100000"/>
              </a:lnSpc>
              <a:spcBef>
                <a:spcPts val="1400"/>
              </a:spcBef>
            </a:pPr>
            <a:r>
              <a:rPr lang="en-US" sz="2200">
                <a:solidFill>
                  <a:schemeClr val="accent3">
                    <a:lumMod val="25000"/>
                  </a:schemeClr>
                </a:solidFill>
                <a:latin typeface="Abadi"/>
              </a:rPr>
              <a:t>Point 3 :</a:t>
            </a:r>
            <a:r>
              <a:rPr lang="en-US" sz="2200">
                <a:solidFill>
                  <a:schemeClr val="accent3">
                    <a:lumMod val="25000"/>
                  </a:schemeClr>
                </a:solidFill>
                <a:ea typeface="+mn-lt"/>
                <a:cs typeface="+mn-lt"/>
              </a:rPr>
              <a:t>We have also used data from a public SpaceX API and extracted data from SpaceX's Wikipedia page.</a:t>
            </a:r>
          </a:p>
          <a:p>
            <a:r>
              <a:rPr lang="en-US" sz="2200">
                <a:solidFill>
                  <a:schemeClr val="accent3">
                    <a:lumMod val="25000"/>
                  </a:schemeClr>
                </a:solidFill>
                <a:latin typeface="Abadi"/>
              </a:rPr>
              <a:t>Point 4 :</a:t>
            </a:r>
            <a:r>
              <a:rPr lang="en-US" sz="2200">
                <a:solidFill>
                  <a:schemeClr val="accent3">
                    <a:lumMod val="25000"/>
                  </a:schemeClr>
                </a:solidFill>
                <a:ea typeface="+mn-lt"/>
                <a:cs typeface="+mn-lt"/>
              </a:rPr>
              <a:t>We created a machine learning model with an accuracy of 83.33%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ea typeface="+mn-lt"/>
                <a:cs typeface="+mn-lt"/>
              </a:rPr>
              <a:t>Allon Mask CEO of SpaceY can use this model to predict with relatively high accuracy whether a launch will have a successful Stage 1 landing.</a:t>
            </a: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97525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Github Repository URL: </a:t>
            </a:r>
            <a:r>
              <a:rPr lang="en-US" sz="2200" dirty="0">
                <a:solidFill>
                  <a:srgbClr val="0B49CB"/>
                </a:solidFill>
                <a:ea typeface="+mn-lt"/>
                <a:cs typeface="+mn-lt"/>
              </a:rPr>
              <a:t>https://github.com/VictorGonTec/Data-Science-Capstone/tree/main/Main</a:t>
            </a:r>
            <a:endParaRPr lang="en-US" sz="2200" dirty="0">
              <a:solidFill>
                <a:srgbClr val="0B49CB"/>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Gathering data from SpaceX API and SpaceX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IBM Plex Mono Text"/>
              </a:rPr>
              <a:t>We classify successful and unsuccessful landings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4272"/>
            <a:ext cx="10515600" cy="489059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Describe how data sets were collected. </a:t>
            </a:r>
          </a:p>
          <a:p>
            <a:r>
              <a:rPr lang="en-US" sz="2200">
                <a:solidFill>
                  <a:schemeClr val="accent3">
                    <a:lumMod val="25000"/>
                  </a:schemeClr>
                </a:solidFill>
                <a:ea typeface="+mn-lt"/>
                <a:cs typeface="+mn-lt"/>
              </a:rPr>
              <a:t>Data gathering is a combination of API requests from Space X public API and web  scraping data from a table in Space X’s Wikipedia entry.</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ea typeface="+mn-lt"/>
                <a:cs typeface="+mn-lt"/>
              </a:rPr>
              <a:t>Flowchart of data collection from API and the flowchart of data collection from webscraping.</a:t>
            </a:r>
            <a:endParaRPr lang="en-US"/>
          </a:p>
          <a:p>
            <a:pPr>
              <a:lnSpc>
                <a:spcPct val="100000"/>
              </a:lnSpc>
              <a:spcBef>
                <a:spcPts val="1400"/>
              </a:spcBef>
            </a:pPr>
            <a:r>
              <a:rPr lang="en-US" sz="2200">
                <a:solidFill>
                  <a:schemeClr val="accent3">
                    <a:lumMod val="25000"/>
                  </a:schemeClr>
                </a:solidFill>
                <a:latin typeface="Abadi"/>
              </a:rPr>
              <a:t>You need to present your data collection process use key phrases and flowcharts</a:t>
            </a:r>
          </a:p>
          <a:p>
            <a:pPr>
              <a:buNone/>
            </a:pPr>
            <a:r>
              <a:rPr lang="en-US" sz="1800">
                <a:ea typeface="+mn-lt"/>
                <a:cs typeface="+mn-lt"/>
              </a:rPr>
              <a:t> Space X API Data Columns:</a:t>
            </a:r>
            <a:endParaRPr lang="en-US" sz="1800"/>
          </a:p>
          <a:p>
            <a:pPr>
              <a:buNone/>
            </a:pPr>
            <a:r>
              <a:rPr lang="en-US" sz="1800">
                <a:ea typeface="+mn-lt"/>
                <a:cs typeface="+mn-lt"/>
              </a:rPr>
              <a:t> FlightNumber, Date, BoosterVersion, PayloadMass, Orbit, LaunchSite, Outcome, Flights, GridFins,</a:t>
            </a:r>
            <a:endParaRPr lang="en-US" sz="1800">
              <a:ea typeface="Calibri"/>
              <a:cs typeface="Calibri"/>
            </a:endParaRPr>
          </a:p>
          <a:p>
            <a:pPr>
              <a:buNone/>
            </a:pPr>
            <a:r>
              <a:rPr lang="en-US" sz="1800">
                <a:ea typeface="+mn-lt"/>
                <a:cs typeface="+mn-lt"/>
              </a:rPr>
              <a:t> Reused, Legs, LandingPad, Block, ReusedCount, Serial, Longitude, Latitude.</a:t>
            </a:r>
            <a:endParaRPr lang="en-US" sz="1800">
              <a:ea typeface="Calibri"/>
              <a:cs typeface="Calibri"/>
            </a:endParaRPr>
          </a:p>
          <a:p>
            <a:pPr>
              <a:buNone/>
            </a:pPr>
            <a:r>
              <a:rPr lang="en-US" sz="1800">
                <a:ea typeface="+mn-lt"/>
                <a:cs typeface="+mn-lt"/>
              </a:rPr>
              <a:t> Wikipedia Webscrape Data Columns:</a:t>
            </a:r>
            <a:endParaRPr lang="en-US" sz="1800">
              <a:ea typeface="Calibri"/>
              <a:cs typeface="Calibri"/>
            </a:endParaRPr>
          </a:p>
          <a:p>
            <a:pPr marL="0" indent="0">
              <a:buNone/>
            </a:pPr>
            <a:r>
              <a:rPr lang="en-US" sz="1800">
                <a:ea typeface="+mn-lt"/>
                <a:cs typeface="+mn-lt"/>
              </a:rPr>
              <a:t> Flight No., Launch site, Payload, PayloadMass, Orbit, Customer, Launch outcome, Version  Booster, Booster  landing, Date, Time</a:t>
            </a:r>
            <a:endParaRPr lang="en-US" sz="180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804011"/>
            <a:ext cx="5531338" cy="210844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800">
                <a:latin typeface="Abadi"/>
              </a:rPr>
              <a:t>Request Spacex API -&gt; Json File + list[Launch site, Booster Version, Payload] -</a:t>
            </a:r>
            <a:r>
              <a:rPr lang="en-US" sz="1800" dirty="0">
                <a:latin typeface="Abadi"/>
              </a:rPr>
              <a:t>&gt;</a:t>
            </a:r>
          </a:p>
          <a:p>
            <a:pPr marL="0" indent="0">
              <a:buNone/>
            </a:pPr>
            <a:r>
              <a:rPr lang="en-US" sz="1800" dirty="0">
                <a:latin typeface="Abadi"/>
              </a:rPr>
              <a:t>Json_normalize DataFrame to Json form -&gt; Dictionary </a:t>
            </a:r>
            <a:r>
              <a:rPr lang="en-US" sz="1800">
                <a:latin typeface="Abadi"/>
              </a:rPr>
              <a:t>{ of data to use } -&gt; Convert Dictionary to DataFrame</a:t>
            </a:r>
            <a:endParaRPr lang="en-US" sz="1800" dirty="0">
              <a:latin typeface="Abadi"/>
            </a:endParaRPr>
          </a:p>
          <a:p>
            <a:pPr marL="0" indent="0">
              <a:buNone/>
            </a:pPr>
            <a:r>
              <a:rPr lang="en-US" sz="1800" dirty="0">
                <a:solidFill>
                  <a:srgbClr val="000000"/>
                </a:solidFill>
                <a:latin typeface="Abadi"/>
              </a:rPr>
              <a:t>-&gt; Filter Data Falcon 9 only -&gt; Imputing missing data </a:t>
            </a:r>
            <a:r>
              <a:rPr lang="en-US" sz="1800">
                <a:solidFill>
                  <a:srgbClr val="000000"/>
                </a:solidFill>
                <a:latin typeface="Abadi"/>
              </a:rPr>
              <a:t>in PayloadMass with the mean() </a:t>
            </a:r>
            <a:endParaRPr lang="en-US" sz="1800" dirty="0">
              <a:solidFill>
                <a:srgbClr val="000000"/>
              </a:solidFill>
              <a:latin typeface="Abadi"/>
            </a:endParaRPr>
          </a:p>
          <a:p>
            <a:pPr marL="0" indent="0">
              <a:buNone/>
            </a:pPr>
            <a:endParaRPr lang="en-US" sz="2200" dirty="0">
              <a:solidFill>
                <a:srgbClr val="000000"/>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Data collection with SpaceX API</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a:ea typeface="Calibri"/>
                <a:cs typeface="Calibri"/>
              </a:rPr>
              <a:t>Github:</a:t>
            </a:r>
            <a:r>
              <a:rPr lang="en-US" sz="1800">
                <a:solidFill>
                  <a:srgbClr val="0B49CB"/>
                </a:solidFill>
                <a:ea typeface="+mn-lt"/>
                <a:cs typeface="+mn-lt"/>
              </a:rPr>
              <a:t>https://github.com/VictorGonTec/Data-Science-Capstone/blob/main/Main/labs-jupyter-spacex-Data%20wrangling.ipynb</a:t>
            </a:r>
            <a:endParaRPr lang="en-US" sz="1800">
              <a:solidFill>
                <a:srgbClr val="0B49CB"/>
              </a:solidFill>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Web scraping                   Data </a:t>
            </a:r>
            <a:r>
              <a:rPr lang="en-US" sz="2200" dirty="0">
                <a:solidFill>
                  <a:schemeClr val="accent3">
                    <a:lumMod val="25000"/>
                  </a:schemeClr>
                </a:solidFill>
                <a:latin typeface="Abadi"/>
              </a:rPr>
              <a:t>Collection</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GitHub URL: </a:t>
            </a:r>
            <a:r>
              <a:rPr lang="en-US" sz="1800" dirty="0">
                <a:solidFill>
                  <a:srgbClr val="0948CB"/>
                </a:solidFill>
                <a:ea typeface="+mn-lt"/>
                <a:cs typeface="+mn-lt"/>
              </a:rPr>
              <a:t>https://github.com/VictorGonTec/Data-Science-Capstone/blob/main/Main/jupyter-labs-webscraping.ipynb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21950"/>
            <a:ext cx="5519615" cy="145195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badi"/>
              </a:rPr>
              <a:t>Request HTML from WIkipedia -&gt; Beautiful Soup HTML5 parser -&gt;Find Launch Tables rows -&gt; Create dictionary {datasets} -&gt; Iterate tables and extract </a:t>
            </a:r>
            <a:r>
              <a:rPr lang="en-US" sz="1800">
                <a:latin typeface="Abadi"/>
              </a:rPr>
              <a:t>dictionary {data entry} -&gt; Casting dictionary {} to DataFrame.</a:t>
            </a:r>
            <a:endParaRPr lang="en-US" sz="1800" dirty="0">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767</cp:revision>
  <dcterms:created xsi:type="dcterms:W3CDTF">2021-04-29T18:58:34Z</dcterms:created>
  <dcterms:modified xsi:type="dcterms:W3CDTF">2025-02-03T01:46:55Z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